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31.xml" ContentType="application/vnd.openxmlformats-officedocument.presentationml.tags+xml"/>
  <Override PartName="/ppt/notesSlides/notesSlide36.xml" ContentType="application/vnd.openxmlformats-officedocument.presentationml.notesSlide+xml"/>
  <Override PartName="/ppt/tags/tag32.xml" ContentType="application/vnd.openxmlformats-officedocument.presentationml.tags+xml"/>
  <Override PartName="/ppt/notesSlides/notesSlide37.xml" ContentType="application/vnd.openxmlformats-officedocument.presentationml.notesSlide+xml"/>
  <Override PartName="/ppt/tags/tag33.xml" ContentType="application/vnd.openxmlformats-officedocument.presentationml.tags+xml"/>
  <Override PartName="/ppt/notesSlides/notesSlide38.xml" ContentType="application/vnd.openxmlformats-officedocument.presentationml.notesSlide+xml"/>
  <Override PartName="/ppt/tags/tag34.xml" ContentType="application/vnd.openxmlformats-officedocument.presentationml.tags+xml"/>
  <Override PartName="/ppt/notesSlides/notesSlide39.xml" ContentType="application/vnd.openxmlformats-officedocument.presentationml.notesSlide+xml"/>
  <Override PartName="/ppt/tags/tag35.xml" ContentType="application/vnd.openxmlformats-officedocument.presentationml.tags+xml"/>
  <Override PartName="/ppt/notesSlides/notesSlide40.xml" ContentType="application/vnd.openxmlformats-officedocument.presentationml.notesSlide+xml"/>
  <Override PartName="/ppt/tags/tag3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37.xml" ContentType="application/vnd.openxmlformats-officedocument.presentationml.tags+xml"/>
  <Override PartName="/ppt/notesSlides/notesSlide57.xml" ContentType="application/vnd.openxmlformats-officedocument.presentationml.notesSlide+xml"/>
  <Override PartName="/ppt/tags/tag38.xml" ContentType="application/vnd.openxmlformats-officedocument.presentationml.tags+xml"/>
  <Override PartName="/ppt/notesSlides/notesSlide58.xml" ContentType="application/vnd.openxmlformats-officedocument.presentationml.notesSlide+xml"/>
  <Override PartName="/ppt/tags/tag39.xml" ContentType="application/vnd.openxmlformats-officedocument.presentationml.tags+xml"/>
  <Override PartName="/ppt/notesSlides/notesSlide59.xml" ContentType="application/vnd.openxmlformats-officedocument.presentationml.notesSlide+xml"/>
  <Override PartName="/ppt/tags/tag40.xml" ContentType="application/vnd.openxmlformats-officedocument.presentationml.tags+xml"/>
  <Override PartName="/ppt/notesSlides/notesSlide60.xml" ContentType="application/vnd.openxmlformats-officedocument.presentationml.notesSlide+xml"/>
  <Override PartName="/ppt/tags/tag41.xml" ContentType="application/vnd.openxmlformats-officedocument.presentationml.tags+xml"/>
  <Override PartName="/ppt/notesSlides/notesSlide61.xml" ContentType="application/vnd.openxmlformats-officedocument.presentationml.notesSlide+xml"/>
  <Override PartName="/ppt/tags/tag42.xml" ContentType="application/vnd.openxmlformats-officedocument.presentationml.tags+xml"/>
  <Override PartName="/ppt/notesSlides/notesSlide62.xml" ContentType="application/vnd.openxmlformats-officedocument.presentationml.notesSlide+xml"/>
  <Override PartName="/ppt/tags/tag43.xml" ContentType="application/vnd.openxmlformats-officedocument.presentationml.tags+xml"/>
  <Override PartName="/ppt/notesSlides/notesSlide63.xml" ContentType="application/vnd.openxmlformats-officedocument.presentationml.notesSlide+xml"/>
  <Override PartName="/ppt/tags/tag44.xml" ContentType="application/vnd.openxmlformats-officedocument.presentationml.tags+xml"/>
  <Override PartName="/ppt/notesSlides/notesSlide64.xml" ContentType="application/vnd.openxmlformats-officedocument.presentationml.notesSlide+xml"/>
  <Override PartName="/ppt/tags/tag45.xml" ContentType="application/vnd.openxmlformats-officedocument.presentationml.tags+xml"/>
  <Override PartName="/ppt/notesSlides/notesSlide65.xml" ContentType="application/vnd.openxmlformats-officedocument.presentationml.notesSlide+xml"/>
  <Override PartName="/ppt/tags/tag46.xml" ContentType="application/vnd.openxmlformats-officedocument.presentationml.tags+xml"/>
  <Override PartName="/ppt/notesSlides/notesSlide66.xml" ContentType="application/vnd.openxmlformats-officedocument.presentationml.notesSlide+xml"/>
  <Override PartName="/ppt/tags/tag47.xml" ContentType="application/vnd.openxmlformats-officedocument.presentationml.tags+xml"/>
  <Override PartName="/ppt/notesSlides/notesSlide67.xml" ContentType="application/vnd.openxmlformats-officedocument.presentationml.notesSlide+xml"/>
  <Override PartName="/ppt/tags/tag48.xml" ContentType="application/vnd.openxmlformats-officedocument.presentationml.tags+xml"/>
  <Override PartName="/ppt/notesSlides/notesSlide68.xml" ContentType="application/vnd.openxmlformats-officedocument.presentationml.notesSlide+xml"/>
  <Override PartName="/ppt/tags/tag49.xml" ContentType="application/vnd.openxmlformats-officedocument.presentationml.tags+xml"/>
  <Override PartName="/ppt/notesSlides/notesSlide69.xml" ContentType="application/vnd.openxmlformats-officedocument.presentationml.notesSlide+xml"/>
  <Override PartName="/ppt/tags/tag50.xml" ContentType="application/vnd.openxmlformats-officedocument.presentationml.tags+xml"/>
  <Override PartName="/ppt/notesSlides/notesSlide70.xml" ContentType="application/vnd.openxmlformats-officedocument.presentationml.notesSlide+xml"/>
  <Override PartName="/ppt/tags/tag51.xml" ContentType="application/vnd.openxmlformats-officedocument.presentationml.tags+xml"/>
  <Override PartName="/ppt/notesSlides/notesSlide71.xml" ContentType="application/vnd.openxmlformats-officedocument.presentationml.notesSlide+xml"/>
  <Override PartName="/ppt/tags/tag52.xml" ContentType="application/vnd.openxmlformats-officedocument.presentationml.tags+xml"/>
  <Override PartName="/ppt/notesSlides/notesSlide72.xml" ContentType="application/vnd.openxmlformats-officedocument.presentationml.notesSlide+xml"/>
  <Override PartName="/ppt/tags/tag53.xml" ContentType="application/vnd.openxmlformats-officedocument.presentationml.tags+xml"/>
  <Override PartName="/ppt/notesSlides/notesSlide73.xml" ContentType="application/vnd.openxmlformats-officedocument.presentationml.notesSlide+xml"/>
  <Override PartName="/ppt/tags/tag54.xml" ContentType="application/vnd.openxmlformats-officedocument.presentationml.tags+xml"/>
  <Override PartName="/ppt/notesSlides/notesSlide74.xml" ContentType="application/vnd.openxmlformats-officedocument.presentationml.notesSlide+xml"/>
  <Override PartName="/ppt/tags/tag55.xml" ContentType="application/vnd.openxmlformats-officedocument.presentationml.tags+xml"/>
  <Override PartName="/ppt/notesSlides/notesSlide75.xml" ContentType="application/vnd.openxmlformats-officedocument.presentationml.notesSlide+xml"/>
  <Override PartName="/ppt/tags/tag56.xml" ContentType="application/vnd.openxmlformats-officedocument.presentationml.tags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tags/tag57.xml" ContentType="application/vnd.openxmlformats-officedocument.presentationml.tags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  <p:sldMasterId id="2147483967" r:id="rId2"/>
    <p:sldMasterId id="2147483979" r:id="rId3"/>
    <p:sldMasterId id="2147484027" r:id="rId4"/>
  </p:sldMasterIdLst>
  <p:notesMasterIdLst>
    <p:notesMasterId r:id="rId90"/>
  </p:notesMasterIdLst>
  <p:handoutMasterIdLst>
    <p:handoutMasterId r:id="rId91"/>
  </p:handoutMasterIdLst>
  <p:sldIdLst>
    <p:sldId id="1786" r:id="rId5"/>
    <p:sldId id="1130" r:id="rId6"/>
    <p:sldId id="1826" r:id="rId7"/>
    <p:sldId id="1827" r:id="rId8"/>
    <p:sldId id="1835" r:id="rId9"/>
    <p:sldId id="1753" r:id="rId10"/>
    <p:sldId id="1832" r:id="rId11"/>
    <p:sldId id="1754" r:id="rId12"/>
    <p:sldId id="1755" r:id="rId13"/>
    <p:sldId id="1849" r:id="rId14"/>
    <p:sldId id="1756" r:id="rId15"/>
    <p:sldId id="1850" r:id="rId16"/>
    <p:sldId id="1851" r:id="rId17"/>
    <p:sldId id="1757" r:id="rId18"/>
    <p:sldId id="1816" r:id="rId19"/>
    <p:sldId id="1817" r:id="rId20"/>
    <p:sldId id="1852" r:id="rId21"/>
    <p:sldId id="1758" r:id="rId22"/>
    <p:sldId id="1859" r:id="rId23"/>
    <p:sldId id="1860" r:id="rId24"/>
    <p:sldId id="1861" r:id="rId25"/>
    <p:sldId id="1676" r:id="rId26"/>
    <p:sldId id="1677" r:id="rId27"/>
    <p:sldId id="1678" r:id="rId28"/>
    <p:sldId id="1679" r:id="rId29"/>
    <p:sldId id="1856" r:id="rId30"/>
    <p:sldId id="1857" r:id="rId31"/>
    <p:sldId id="1858" r:id="rId32"/>
    <p:sldId id="1771" r:id="rId33"/>
    <p:sldId id="1847" r:id="rId34"/>
    <p:sldId id="1848" r:id="rId35"/>
    <p:sldId id="1760" r:id="rId36"/>
    <p:sldId id="1853" r:id="rId37"/>
    <p:sldId id="1761" r:id="rId38"/>
    <p:sldId id="1762" r:id="rId39"/>
    <p:sldId id="1763" r:id="rId40"/>
    <p:sldId id="1764" r:id="rId41"/>
    <p:sldId id="1765" r:id="rId42"/>
    <p:sldId id="1767" r:id="rId43"/>
    <p:sldId id="1772" r:id="rId44"/>
    <p:sldId id="1773" r:id="rId45"/>
    <p:sldId id="1774" r:id="rId46"/>
    <p:sldId id="1770" r:id="rId47"/>
    <p:sldId id="1854" r:id="rId48"/>
    <p:sldId id="1855" r:id="rId49"/>
    <p:sldId id="1845" r:id="rId50"/>
    <p:sldId id="1840" r:id="rId51"/>
    <p:sldId id="1841" r:id="rId52"/>
    <p:sldId id="1842" r:id="rId53"/>
    <p:sldId id="1843" r:id="rId54"/>
    <p:sldId id="1844" r:id="rId55"/>
    <p:sldId id="1862" r:id="rId56"/>
    <p:sldId id="1863" r:id="rId57"/>
    <p:sldId id="1864" r:id="rId58"/>
    <p:sldId id="1865" r:id="rId59"/>
    <p:sldId id="1866" r:id="rId60"/>
    <p:sldId id="1867" r:id="rId61"/>
    <p:sldId id="1868" r:id="rId62"/>
    <p:sldId id="1825" r:id="rId63"/>
    <p:sldId id="1828" r:id="rId64"/>
    <p:sldId id="1687" r:id="rId65"/>
    <p:sldId id="1688" r:id="rId66"/>
    <p:sldId id="1692" r:id="rId67"/>
    <p:sldId id="1685" r:id="rId68"/>
    <p:sldId id="1689" r:id="rId69"/>
    <p:sldId id="1691" r:id="rId70"/>
    <p:sldId id="1693" r:id="rId71"/>
    <p:sldId id="1696" r:id="rId72"/>
    <p:sldId id="1695" r:id="rId73"/>
    <p:sldId id="1697" r:id="rId74"/>
    <p:sldId id="1698" r:id="rId75"/>
    <p:sldId id="1701" r:id="rId76"/>
    <p:sldId id="1699" r:id="rId77"/>
    <p:sldId id="1837" r:id="rId78"/>
    <p:sldId id="1833" r:id="rId79"/>
    <p:sldId id="1834" r:id="rId80"/>
    <p:sldId id="1836" r:id="rId81"/>
    <p:sldId id="1838" r:id="rId82"/>
    <p:sldId id="1869" r:id="rId83"/>
    <p:sldId id="1870" r:id="rId84"/>
    <p:sldId id="1871" r:id="rId85"/>
    <p:sldId id="1872" r:id="rId86"/>
    <p:sldId id="1797" r:id="rId87"/>
    <p:sldId id="1824" r:id="rId88"/>
    <p:sldId id="1805" r:id="rId89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5pPr>
    <a:lvl6pPr marL="22860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6pPr>
    <a:lvl7pPr marL="27432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7pPr>
    <a:lvl8pPr marL="32004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8pPr>
    <a:lvl9pPr marL="36576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9pPr>
  </p:defaultTextStyle>
  <p:modifyVerifier cryptProviderType="rsaFull" cryptAlgorithmClass="hash" cryptAlgorithmType="typeAny" cryptAlgorithmSid="4" spinCount="100000" saltData="6arIOibkOVPv8fvlpV/CFg==" hashData="vtY04LTb15ourTyVrYanfSt8+X8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FFFF"/>
    <a:srgbClr val="FFFF99"/>
    <a:srgbClr val="FFFF66"/>
    <a:srgbClr val="000099"/>
    <a:srgbClr val="00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8042" autoAdjust="0"/>
  </p:normalViewPr>
  <p:slideViewPr>
    <p:cSldViewPr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BC70C96C-CC77-DB4C-A768-379B5E4B35A8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DB373428-ED1A-2847-9E9D-8740BBF1B5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9440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CECF073-05F1-804E-99F7-400469B50D27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7E88267-3223-3D49-A308-2800650598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3004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CE9495C-389E-DD43-9B49-FFB4FDD64D7E}" type="slidenum">
              <a:rPr lang="en-US" altLang="zh-CN" b="0">
                <a:latin typeface="Arial" charset="0"/>
              </a:rPr>
              <a:pPr eaLnBrk="1" hangingPunct="1"/>
              <a:t>10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CE9495C-389E-DD43-9B49-FFB4FDD64D7E}" type="slidenum">
              <a:rPr lang="en-US" altLang="zh-CN" b="0">
                <a:latin typeface="Arial" charset="0"/>
              </a:rPr>
              <a:pPr eaLnBrk="1" hangingPunct="1"/>
              <a:t>11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14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15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16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BB38DD9-732B-8B4B-9F11-2B9B588F72C8}" type="slidenum">
              <a:rPr lang="en-US" altLang="zh-CN" b="0">
                <a:latin typeface="Arial" charset="0"/>
              </a:rPr>
              <a:pPr eaLnBrk="1" hangingPunct="1"/>
              <a:t>17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BB38DD9-732B-8B4B-9F11-2B9B588F72C8}" type="slidenum">
              <a:rPr lang="en-US" altLang="zh-CN" b="0">
                <a:latin typeface="Arial" charset="0"/>
              </a:rPr>
              <a:pPr eaLnBrk="1" hangingPunct="1"/>
              <a:t>18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F1D3431-7192-3745-96CC-CC35591CE20B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F1D3431-7192-3745-96CC-CC35591CE20B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4ABFC9B-778F-4046-ABD2-1B8650D7AD15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B2FC57D-69DF-A740-AEBF-C12B294702E5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A0FFCF-D9AF-254F-9761-80F8213B042D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8E30DB8-EA29-EB49-AB11-18B23B1B8B3C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574143-91E3-B34A-9A8D-0C3CF9F04A4F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3E3079A-3EB6-8F4D-89A0-B87B37AA72C4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090F65-550A-D54D-8070-A3F4E6713E1C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37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FFC657-BCE0-C24D-8152-88441357E34A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F1A226-321D-C543-9AC2-207C18DC82B6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378157E-1DBE-4A41-B0A6-9E2400AE1513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DB2BAAE-7249-2C4A-8E27-EAC40CB42218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44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49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59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C53CA07-F72B-C343-9A13-BF074E087C52}" type="slidenum">
              <a:rPr lang="en-US" altLang="zh-CN" b="0">
                <a:latin typeface="Arial" charset="0"/>
              </a:rPr>
              <a:pPr eaLnBrk="1" hangingPunct="1"/>
              <a:t>7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80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81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C53CA07-F72B-C343-9A13-BF074E087C52}" type="slidenum">
              <a:rPr lang="en-US" altLang="zh-CN" b="0">
                <a:latin typeface="Arial" charset="0"/>
              </a:rPr>
              <a:pPr eaLnBrk="1" hangingPunct="1"/>
              <a:t>8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82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Axis!!!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>
                <a:solidFill>
                  <a:srgbClr val="1F497D"/>
                </a:solidFill>
              </a:rPr>
              <a:pPr/>
              <a:t>84</a:t>
            </a:fld>
            <a:endParaRPr lang="en-US" altLang="zh-CN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6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E583361-5FA8-A44F-B170-A32AE39362C8}" type="slidenum">
              <a:rPr lang="en-US" altLang="zh-CN" b="0">
                <a:latin typeface="Arial" charset="0"/>
              </a:rPr>
              <a:pPr eaLnBrk="1" hangingPunct="1"/>
              <a:t>9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 smtClean="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 smtClean="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000803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CC2329E-6BC2-DA48-9F60-B9D41AFCC473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AE02FBD-1D3F-8D4F-98E6-0DA3D6F360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59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9B1BF08-5BAF-FB4A-BD62-251677C3DB10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C42EC30-240C-C541-BC68-992E395741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8588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F4541BB-82E1-194C-B27A-FBB57079384A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0621F2-AC7A-324B-B6D4-158C91A7F5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424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074D0DC-C7F2-854B-AE68-66C1B0419825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2367FC-D7A6-7B44-9842-84AAE64CAB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1723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9C738EE-BE19-EA42-BF6F-5EC037C3095A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5DB882C-CE31-5F40-A252-8560B1A2C6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528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BCBAA3A-4254-BE49-819F-9A6063E6DB16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B774888-21A3-5F45-9B4B-887010B09D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7392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C18B807-9C36-C042-A73A-41DCC0CB7EBA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B36DBE6-3C57-6647-8A93-5AD0E3D211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3036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7B3D92A-CE77-E846-82C4-8F438FF2556C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0D467CA-7877-0D49-9D9D-2B2AE623CA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0192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8457E67-340E-8449-800D-BCDCC77C3406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FB1FCDD-1D7E-8643-BDD8-55C82D2DCF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5659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8AB97DC-251C-124A-90FE-E4306E9BC55E}" type="datetime1">
              <a:rPr lang="zh-CN" altLang="en-US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841BE4E-39CD-1047-84F8-684F7175BA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285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3 w 5779"/>
                <a:gd name="T3" fmla="*/ 454 h 946"/>
                <a:gd name="T4" fmla="*/ 753 w 5779"/>
                <a:gd name="T5" fmla="*/ 1 h 946"/>
                <a:gd name="T6" fmla="*/ 2499 w 5779"/>
                <a:gd name="T7" fmla="*/ 0 h 946"/>
                <a:gd name="T8" fmla="*/ 2634 w 5779"/>
                <a:gd name="T9" fmla="*/ 144 h 946"/>
                <a:gd name="T10" fmla="*/ 5751 w 5779"/>
                <a:gd name="T11" fmla="*/ 137 h 946"/>
                <a:gd name="T12" fmla="*/ 5751 w 5779"/>
                <a:gd name="T13" fmla="*/ 772 h 946"/>
                <a:gd name="T14" fmla="*/ 2885 w 5779"/>
                <a:gd name="T15" fmla="*/ 765 h 946"/>
                <a:gd name="T16" fmla="*/ 2743 w 5779"/>
                <a:gd name="T17" fmla="*/ 946 h 946"/>
                <a:gd name="T18" fmla="*/ 1873 w 5779"/>
                <a:gd name="T19" fmla="*/ 946 h 946"/>
                <a:gd name="T20" fmla="*/ 1655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7 w 5799"/>
                <a:gd name="T3" fmla="*/ 454 h 895"/>
                <a:gd name="T4" fmla="*/ 772 w 5799"/>
                <a:gd name="T5" fmla="*/ 0 h 895"/>
                <a:gd name="T6" fmla="*/ 2484 w 5799"/>
                <a:gd name="T7" fmla="*/ 0 h 895"/>
                <a:gd name="T8" fmla="*/ 2620 w 5799"/>
                <a:gd name="T9" fmla="*/ 136 h 895"/>
                <a:gd name="T10" fmla="*/ 5771 w 5799"/>
                <a:gd name="T11" fmla="*/ 136 h 895"/>
                <a:gd name="T12" fmla="*/ 5760 w 5799"/>
                <a:gd name="T13" fmla="*/ 727 h 895"/>
                <a:gd name="T14" fmla="*/ 2869 w 5799"/>
                <a:gd name="T15" fmla="*/ 708 h 895"/>
                <a:gd name="T16" fmla="*/ 2733 w 5799"/>
                <a:gd name="T17" fmla="*/ 895 h 895"/>
                <a:gd name="T18" fmla="*/ 1889 w 5799"/>
                <a:gd name="T19" fmla="*/ 895 h 895"/>
                <a:gd name="T20" fmla="*/ 1673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06105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4AB37-8790-694E-B06A-01BCA1F8AF2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5535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19C77-19AC-2643-8C10-FFB1A49239D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9120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D167F-422F-C14A-9F84-51C54CC3C68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9971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08D8B-82CA-C04F-BC81-4264A7A1650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149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01E56-8EC8-8745-94F9-69A2D1CA3FE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3047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1711E-E602-5D49-BA13-B2C65D7426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054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DDFD5-6F5A-AE41-B9BE-DF0AF543DC4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1732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3D34C-60EA-014E-98F3-5160596F0B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7321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314B1-789C-0F4E-8FCE-833B3D96EE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9481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799C3-CE4E-D040-8F4E-956AC158E3D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1021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35 w 5779"/>
                <a:gd name="T3" fmla="*/ 454 h 946"/>
                <a:gd name="T4" fmla="*/ 717 w 5779"/>
                <a:gd name="T5" fmla="*/ 1 h 946"/>
                <a:gd name="T6" fmla="*/ 2391 w 5779"/>
                <a:gd name="T7" fmla="*/ 0 h 946"/>
                <a:gd name="T8" fmla="*/ 2526 w 5779"/>
                <a:gd name="T9" fmla="*/ 144 h 946"/>
                <a:gd name="T10" fmla="*/ 5504 w 5779"/>
                <a:gd name="T11" fmla="*/ 137 h 946"/>
                <a:gd name="T12" fmla="*/ 5504 w 5779"/>
                <a:gd name="T13" fmla="*/ 772 h 946"/>
                <a:gd name="T14" fmla="*/ 2759 w 5779"/>
                <a:gd name="T15" fmla="*/ 765 h 946"/>
                <a:gd name="T16" fmla="*/ 2626 w 5779"/>
                <a:gd name="T17" fmla="*/ 946 h 946"/>
                <a:gd name="T18" fmla="*/ 1797 w 5779"/>
                <a:gd name="T19" fmla="*/ 946 h 946"/>
                <a:gd name="T20" fmla="*/ 158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49 w 5799"/>
                <a:gd name="T3" fmla="*/ 454 h 895"/>
                <a:gd name="T4" fmla="*/ 736 w 5799"/>
                <a:gd name="T5" fmla="*/ 0 h 895"/>
                <a:gd name="T6" fmla="*/ 2376 w 5799"/>
                <a:gd name="T7" fmla="*/ 0 h 895"/>
                <a:gd name="T8" fmla="*/ 2512 w 5799"/>
                <a:gd name="T9" fmla="*/ 136 h 895"/>
                <a:gd name="T10" fmla="*/ 5524 w 5799"/>
                <a:gd name="T11" fmla="*/ 136 h 895"/>
                <a:gd name="T12" fmla="*/ 5513 w 5799"/>
                <a:gd name="T13" fmla="*/ 727 h 895"/>
                <a:gd name="T14" fmla="*/ 2743 w 5799"/>
                <a:gd name="T15" fmla="*/ 708 h 895"/>
                <a:gd name="T16" fmla="*/ 2619 w 5799"/>
                <a:gd name="T17" fmla="*/ 895 h 895"/>
                <a:gd name="T18" fmla="*/ 1811 w 5799"/>
                <a:gd name="T19" fmla="*/ 895 h 895"/>
                <a:gd name="T20" fmla="*/ 160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93390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B5D8-D5CA-ED4D-AA6C-8EE254734062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C0944-1588-B14D-A2D8-13208F9E07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178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02D46-6E20-E744-8D15-3499162965B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D051-73AC-2341-A9C9-C903E0B575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9293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14B31-A99D-4741-9E7A-DE0FC18EC63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8E85-2335-6543-850F-CE1221C1FB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661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24053-DE0A-1B40-80E2-6229F950096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A914-9A1D-3B47-AA0B-BE2C892141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8698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27FF-4ED5-7D44-85AD-0E18522448F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8CD33-C914-6E49-8ECB-55F349CE70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9914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F767E-0077-BD4A-B00E-17F6DFBD83C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DF6B4-6380-074F-9132-6D3C3C0909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7056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8E1B0-5064-A243-9D39-6D50FF1A21A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784A-1C41-6541-A707-B46480695B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7568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BFF2-0169-C64F-8BA2-C6687286A8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C9F96-CFD7-DF46-BB8D-9A3C604FAB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8182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3525D-3918-EB4C-AC5C-1E7E5921A16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11DE2-E3D0-9245-8434-10DCA8157DB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7799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042F-D7F7-8A45-BB4B-561FB4E23EF4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40E28-CC36-3A4C-842E-DA245090734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2701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EF6B3-5E27-7647-88B9-B09AA198F02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D63E-98B1-E040-A7F3-C39CAC7E62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5442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92CC-7812-AA4B-9951-E54A4B02BA2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BA1E-E081-ED4E-A1F7-02DADC2387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441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/>
              <a:pPr>
                <a:defRPr/>
              </a:pPr>
              <a:t>12/20/16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 algn="l">
              <a:spcBef>
                <a:spcPct val="0"/>
              </a:spcBef>
              <a:defRPr/>
            </a:pPr>
            <a:fld id="{43627AE8-4B25-0C46-96E7-6BBA7D5825CA}" type="datetime1">
              <a:rPr lang="zh-CN" altLang="en-US"/>
              <a:pPr algn="l">
                <a:spcBef>
                  <a:spcPct val="0"/>
                </a:spcBef>
                <a:defRPr/>
              </a:pPr>
              <a:t>12/20/16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spcBef>
                <a:spcPct val="0"/>
              </a:spcBef>
              <a:defRPr/>
            </a:pPr>
            <a:fld id="{C2124684-0B03-DF4D-A22C-13104DFD3419}" type="slidenum">
              <a:rPr lang="en-US" altLang="zh-CN"/>
              <a:pPr>
                <a:spcBef>
                  <a:spcPct val="0"/>
                </a:spcBef>
                <a:defRPr/>
              </a:pPr>
              <a:t>‹#›</a:t>
            </a:fld>
            <a:endParaRPr lang="en-US" altLang="zh-CN"/>
          </a:p>
        </p:txBody>
      </p:sp>
      <p:sp>
        <p:nvSpPr>
          <p:cNvPr id="4506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45062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797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</a:pPr>
            <a:endParaRPr lang="en-US" altLang="zh-CN" smtClean="0">
              <a:solidFill>
                <a:srgbClr val="B1E2FB"/>
              </a:solidFill>
              <a:ea typeface="宋体" charset="0"/>
              <a:cs typeface="宋体" charset="0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</a:pPr>
            <a:fld id="{D17FE865-68AF-6749-861E-A0200900E431}" type="slidenum">
              <a:rPr lang="en-US" altLang="zh-CN" smtClean="0">
                <a:ea typeface="宋体" charset="0"/>
                <a:cs typeface="宋体" charset="0"/>
              </a:rPr>
              <a:pPr>
                <a:spcBef>
                  <a:spcPct val="0"/>
                </a:spcBef>
              </a:pPr>
              <a:t>‹#›</a:t>
            </a:fld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8207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0FAD4BE9-5119-A348-8B14-A008BC1E2E7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12/20/16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471F5349-B432-1C4C-8E54-57119F4427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5867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7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8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9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0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1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2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3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4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5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6.jpe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7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8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8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9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8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2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37.wmf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37.wmf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38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40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41.wmf"/><Relationship Id="rId5" Type="http://schemas.openxmlformats.org/officeDocument/2006/relationships/image" Target="../media/image42.wmf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45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46.pn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7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63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image" Target="../media/image65.png"/><Relationship Id="rId1" Type="http://schemas.openxmlformats.org/officeDocument/2006/relationships/tags" Target="../tags/tag41.xml"/><Relationship Id="rId2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image" Target="../media/image66.png"/><Relationship Id="rId1" Type="http://schemas.openxmlformats.org/officeDocument/2006/relationships/tags" Target="../tags/tag42.xml"/><Relationship Id="rId2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4" Type="http://schemas.openxmlformats.org/officeDocument/2006/relationships/image" Target="../media/image67.png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4" Type="http://schemas.openxmlformats.org/officeDocument/2006/relationships/image" Target="../media/image45.png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4" Type="http://schemas.openxmlformats.org/officeDocument/2006/relationships/image" Target="../media/image68.png"/><Relationship Id="rId1" Type="http://schemas.openxmlformats.org/officeDocument/2006/relationships/tags" Target="../tags/tag46.xml"/><Relationship Id="rId2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tags" Target="../tags/tag47.xml"/><Relationship Id="rId2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3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4" Type="http://schemas.openxmlformats.org/officeDocument/2006/relationships/image" Target="../media/image66.png"/><Relationship Id="rId5" Type="http://schemas.openxmlformats.org/officeDocument/2006/relationships/image" Target="../media/image71.png"/><Relationship Id="rId1" Type="http://schemas.openxmlformats.org/officeDocument/2006/relationships/tags" Target="../tags/tag48.xml"/><Relationship Id="rId2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4" Type="http://schemas.openxmlformats.org/officeDocument/2006/relationships/image" Target="../media/image72.png"/><Relationship Id="rId1" Type="http://schemas.openxmlformats.org/officeDocument/2006/relationships/tags" Target="../tags/tag49.xml"/><Relationship Id="rId2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4" Type="http://schemas.openxmlformats.org/officeDocument/2006/relationships/image" Target="../media/image72.png"/><Relationship Id="rId1" Type="http://schemas.openxmlformats.org/officeDocument/2006/relationships/tags" Target="../tags/tag50.xml"/><Relationship Id="rId2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4" Type="http://schemas.openxmlformats.org/officeDocument/2006/relationships/image" Target="../media/image73.png"/><Relationship Id="rId1" Type="http://schemas.openxmlformats.org/officeDocument/2006/relationships/tags" Target="../tags/tag51.xml"/><Relationship Id="rId2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4" Type="http://schemas.openxmlformats.org/officeDocument/2006/relationships/image" Target="../media/image74.png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4" Type="http://schemas.openxmlformats.org/officeDocument/2006/relationships/image" Target="../media/image75.png"/><Relationship Id="rId1" Type="http://schemas.openxmlformats.org/officeDocument/2006/relationships/tags" Target="../tags/tag53.xml"/><Relationship Id="rId2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tags" Target="../tags/tag54.xml"/><Relationship Id="rId2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4" Type="http://schemas.openxmlformats.org/officeDocument/2006/relationships/image" Target="../media/image80.png"/><Relationship Id="rId1" Type="http://schemas.openxmlformats.org/officeDocument/2006/relationships/tags" Target="../tags/tag55.xml"/><Relationship Id="rId2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4" Type="http://schemas.openxmlformats.org/officeDocument/2006/relationships/image" Target="../media/image74.png"/><Relationship Id="rId1" Type="http://schemas.openxmlformats.org/officeDocument/2006/relationships/tags" Target="../tags/tag56.xml"/><Relationship Id="rId2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4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85.png"/><Relationship Id="rId1" Type="http://schemas.openxmlformats.org/officeDocument/2006/relationships/tags" Target="../tags/tag57.xml"/><Relationship Id="rId2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402" y="980730"/>
            <a:ext cx="7993062" cy="2519363"/>
          </a:xfrm>
        </p:spPr>
        <p:txBody>
          <a:bodyPr/>
          <a:lstStyle/>
          <a:p>
            <a:pPr eaLnBrk="1" hangingPunct="1"/>
            <a:r>
              <a:rPr kumimoji="1" lang="en-US" altLang="zh-CN" sz="3200" b="1" dirty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DPABI: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Statistical Analysis and Results Viewing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156490" y="2780930"/>
            <a:ext cx="6826483" cy="355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kumimoji="1" lang="en-US" altLang="zh-CN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zh-CN" altLang="en-US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严超赣</a:t>
            </a:r>
            <a:endParaRPr kumimoji="1" lang="en-US" altLang="zh-CN" sz="32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endParaRPr kumimoji="1" lang="en-US" altLang="zh-CN" sz="11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r>
              <a:rPr kumimoji="1" lang="en-US" altLang="zh-CN" sz="24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Chao-Gan Yan, Ph.D.</a:t>
            </a: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yancg@psych.ac.cn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http://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rfmri.org</a:t>
            </a: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sz="20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Institute of Psychology, Chinese Academy of Sciences</a:t>
            </a:r>
          </a:p>
        </p:txBody>
      </p:sp>
      <p:pic>
        <p:nvPicPr>
          <p:cNvPr id="5" name="Picture 4" descr="CAS_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052736" cy="1052736"/>
          </a:xfrm>
          <a:prstGeom prst="rect">
            <a:avLst/>
          </a:prstGeom>
        </p:spPr>
      </p:pic>
      <p:pic>
        <p:nvPicPr>
          <p:cNvPr id="10" name="Picture 9" descr="IPCA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32" y="116632"/>
            <a:ext cx="116157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6740"/>
      </p:ext>
    </p:extLst>
  </p:cSld>
  <p:clrMapOvr>
    <a:masterClrMapping/>
  </p:clrMapOvr>
  <p:transition xmlns:p14="http://schemas.microsoft.com/office/powerpoint/2010/main" advTm="2747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680C441-8410-C348-BA37-4A484602F74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Paired T-Test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484784"/>
            <a:ext cx="7863273" cy="4320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791" y="6273800"/>
            <a:ext cx="280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al., 2009. </a:t>
            </a:r>
            <a:r>
              <a:rPr lang="en-US" dirty="0" err="1" smtClean="0"/>
              <a:t>PLoS</a:t>
            </a:r>
            <a:r>
              <a:rPr lang="en-US" dirty="0" smtClean="0"/>
              <a:t> ONE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704490"/>
      </p:ext>
    </p:extLst>
  </p:cSld>
  <p:clrMapOvr>
    <a:masterClrMapping/>
  </p:clrMapOvr>
  <p:transition xmlns:p14="http://schemas.microsoft.com/office/powerpoint/2010/main" advTm="229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33660"/>
          </a:xfrm>
          <a:prstGeom prst="rect">
            <a:avLst/>
          </a:prstGeom>
        </p:spPr>
      </p:pic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680C441-8410-C348-BA37-4A484602F74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11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Paired T-Test</a:t>
            </a:r>
          </a:p>
        </p:txBody>
      </p:sp>
      <p:sp>
        <p:nvSpPr>
          <p:cNvPr id="1039364" name="Rectangle 4"/>
          <p:cNvSpPr>
            <a:spLocks noChangeArrowheads="1"/>
          </p:cNvSpPr>
          <p:nvPr/>
        </p:nvSpPr>
        <p:spPr bwMode="auto">
          <a:xfrm>
            <a:off x="2411760" y="3429000"/>
            <a:ext cx="7920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9365" name="Rectangle 5"/>
          <p:cNvSpPr>
            <a:spLocks noChangeArrowheads="1"/>
          </p:cNvSpPr>
          <p:nvPr/>
        </p:nvSpPr>
        <p:spPr bwMode="auto">
          <a:xfrm>
            <a:off x="-36512" y="5373216"/>
            <a:ext cx="532859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Condition 1 – Condition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2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Please make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sure the correspondence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39366" name="Rectangle 6"/>
          <p:cNvSpPr>
            <a:spLocks noChangeArrowheads="1"/>
          </p:cNvSpPr>
          <p:nvPr/>
        </p:nvSpPr>
        <p:spPr bwMode="auto">
          <a:xfrm>
            <a:off x="611560" y="2060848"/>
            <a:ext cx="2592288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9367" name="Rectangle 7"/>
          <p:cNvSpPr>
            <a:spLocks noChangeArrowheads="1"/>
          </p:cNvSpPr>
          <p:nvPr/>
        </p:nvSpPr>
        <p:spPr bwMode="auto">
          <a:xfrm>
            <a:off x="5004048" y="5085184"/>
            <a:ext cx="25209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T Statistic Image</a:t>
            </a:r>
          </a:p>
        </p:txBody>
      </p:sp>
      <p:sp>
        <p:nvSpPr>
          <p:cNvPr id="1039368" name="Rectangle 8"/>
          <p:cNvSpPr>
            <a:spLocks noChangeArrowheads="1"/>
          </p:cNvSpPr>
          <p:nvPr/>
        </p:nvSpPr>
        <p:spPr bwMode="auto">
          <a:xfrm>
            <a:off x="3419872" y="4437112"/>
            <a:ext cx="1152525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482066"/>
      </p:ext>
    </p:extLst>
  </p:cSld>
  <p:clrMapOvr>
    <a:masterClrMapping/>
  </p:clrMapOvr>
  <p:transition xmlns:p14="http://schemas.microsoft.com/office/powerpoint/2010/main" advTm="2297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9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9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364" grpId="0" animBg="1"/>
      <p:bldP spid="1039364" grpId="1" animBg="1"/>
      <p:bldP spid="1039365" grpId="0"/>
      <p:bldP spid="1039365" grpId="1"/>
      <p:bldP spid="1039366" grpId="0" animBg="1"/>
      <p:bldP spid="1039366" grpId="1" animBg="1"/>
      <p:bldP spid="1039367" grpId="0"/>
      <p:bldP spid="10393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12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4666"/>
            <a:ext cx="9144000" cy="4518630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9512" y="6237312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094712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13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9512" y="6453336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340768"/>
            <a:ext cx="7656624" cy="5040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478176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008" y="1196752"/>
            <a:ext cx="9324528" cy="4613291"/>
          </a:xfrm>
          <a:prstGeom prst="rect">
            <a:avLst/>
          </a:prstGeom>
        </p:spPr>
      </p:pic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14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041412" name="Rectangle 4"/>
          <p:cNvSpPr>
            <a:spLocks noChangeArrowheads="1"/>
          </p:cNvSpPr>
          <p:nvPr/>
        </p:nvSpPr>
        <p:spPr bwMode="auto">
          <a:xfrm>
            <a:off x="250825" y="5805488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ANCOVA: e.g. gray matter proportion images (</a:t>
            </a:r>
            <a:r>
              <a:rPr lang="fr-FR" altLang="zh-CN">
                <a:solidFill>
                  <a:schemeClr val="tx2"/>
                </a:solidFill>
                <a:latin typeface="Verdana" charset="0"/>
              </a:rPr>
              <a:t>Oakes et al., 2007, Neuroimage</a:t>
            </a:r>
            <a:r>
              <a:rPr lang="en-US" altLang="zh-CN">
                <a:solidFill>
                  <a:schemeClr val="tx2"/>
                </a:solidFill>
                <a:latin typeface="Verdana" charset="0"/>
              </a:rPr>
              <a:t>)</a:t>
            </a:r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3275856" y="1988840"/>
            <a:ext cx="2592288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2339975" y="6165850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Other covariate can be also specified as text files. (E.g. age, brain size, IQ etc.)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5940152" y="1988840"/>
            <a:ext cx="2664296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323850" y="6092825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Please make sure the correspondence between the group images and the covariate images: order and voxel size</a:t>
            </a:r>
          </a:p>
        </p:txBody>
      </p:sp>
      <p:sp>
        <p:nvSpPr>
          <p:cNvPr id="1041420" name="Rectangle 12"/>
          <p:cNvSpPr>
            <a:spLocks noChangeArrowheads="1"/>
          </p:cNvSpPr>
          <p:nvPr/>
        </p:nvSpPr>
        <p:spPr bwMode="auto">
          <a:xfrm>
            <a:off x="467544" y="1988840"/>
            <a:ext cx="2664296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6084888" y="5876925"/>
            <a:ext cx="25923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F Statistic Image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3491929" y="4581128"/>
            <a:ext cx="10080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034014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2" grpId="0"/>
      <p:bldP spid="1041412" grpId="1"/>
      <p:bldP spid="1041413" grpId="0" animBg="1"/>
      <p:bldP spid="1041413" grpId="1" animBg="1"/>
      <p:bldP spid="1041414" grpId="0"/>
      <p:bldP spid="1041414" grpId="1"/>
      <p:bldP spid="1041415" grpId="0" animBg="1"/>
      <p:bldP spid="1041415" grpId="1" animBg="1"/>
      <p:bldP spid="1041417" grpId="0"/>
      <p:bldP spid="1041417" grpId="1"/>
      <p:bldP spid="1041420" grpId="0" animBg="1"/>
      <p:bldP spid="1041420" grpId="1" animBg="1"/>
      <p:bldP spid="1041421" grpId="0"/>
      <p:bldP spid="10414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4211960" y="4437112"/>
            <a:ext cx="2160240" cy="93610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23528" y="5336048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</a:t>
            </a:r>
            <a:r>
              <a:rPr lang="en-US" dirty="0"/>
              <a:t>-hoc </a:t>
            </a:r>
            <a:r>
              <a:rPr lang="en-US" dirty="0" smtClean="0"/>
              <a:t>procedures: the </a:t>
            </a:r>
            <a:r>
              <a:rPr lang="en-US" dirty="0"/>
              <a:t>corrected p values under a given control procedure for comparing group means of any pairs were calculated (e.g., through </a:t>
            </a:r>
            <a:r>
              <a:rPr lang="en-US" dirty="0" err="1"/>
              <a:t>Studentized</a:t>
            </a:r>
            <a:r>
              <a:rPr lang="en-US" dirty="0"/>
              <a:t> Range statistic for </a:t>
            </a:r>
            <a:r>
              <a:rPr lang="en-US" dirty="0" err="1"/>
              <a:t>Tukey</a:t>
            </a:r>
            <a:r>
              <a:rPr lang="en-US" dirty="0"/>
              <a:t>-Kramer </a:t>
            </a:r>
            <a:r>
              <a:rPr lang="en-US" dirty="0" smtClean="0"/>
              <a:t>correction</a:t>
            </a:r>
            <a:r>
              <a:rPr lang="en-US" dirty="0"/>
              <a:t>) with the same route as MATLAB command </a:t>
            </a:r>
            <a:r>
              <a:rPr lang="en-US" dirty="0" err="1" smtClean="0"/>
              <a:t>multcompare</a:t>
            </a:r>
            <a:r>
              <a:rPr lang="en-US" dirty="0" smtClean="0"/>
              <a:t>. </a:t>
            </a:r>
            <a:r>
              <a:rPr lang="en-US" dirty="0"/>
              <a:t>The p maps were then converted to Z maps according to the Normal inverse cumulative distribution function (</a:t>
            </a:r>
            <a:r>
              <a:rPr lang="en-US" dirty="0" err="1"/>
              <a:t>norminv</a:t>
            </a:r>
            <a:r>
              <a:rPr lang="en-US" dirty="0"/>
              <a:t>), with the sign of group mean differences applied.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347197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484784"/>
            <a:ext cx="4039321" cy="2952328"/>
          </a:xfrm>
          <a:prstGeom prst="rect">
            <a:avLst/>
          </a:prstGeom>
        </p:spPr>
      </p:pic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16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041412" name="Rectangle 4"/>
          <p:cNvSpPr>
            <a:spLocks noChangeArrowheads="1"/>
          </p:cNvSpPr>
          <p:nvPr/>
        </p:nvSpPr>
        <p:spPr bwMode="auto">
          <a:xfrm>
            <a:off x="250825" y="4653136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 smtClean="0">
                <a:latin typeface="Verdana" charset="0"/>
              </a:rPr>
              <a:t>ANOVA F image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2627784" y="4077072"/>
            <a:ext cx="129614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1547664" y="4941168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latin typeface="Verdana" charset="0"/>
              </a:rPr>
              <a:t>The difference of mean between groups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2483768" y="1700808"/>
            <a:ext cx="2664296" cy="8640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1187624" y="5733256"/>
            <a:ext cx="734481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 smtClean="0">
                <a:latin typeface="Verdana" charset="0"/>
              </a:rPr>
              <a:t>The corrected Z values of difference between groups, can be forwarded to further multiple comparison correction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2483768" y="3356992"/>
            <a:ext cx="2736304" cy="7200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547664" y="5301208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latin typeface="Verdana" charset="0"/>
              </a:rPr>
              <a:t>The </a:t>
            </a:r>
            <a:r>
              <a:rPr lang="en-US" altLang="zh-CN" dirty="0" smtClean="0">
                <a:latin typeface="Verdana" charset="0"/>
              </a:rPr>
              <a:t>corrected p of difference between </a:t>
            </a:r>
            <a:r>
              <a:rPr lang="en-US" altLang="zh-CN" dirty="0">
                <a:latin typeface="Verdana" charset="0"/>
              </a:rPr>
              <a:t>groups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483768" y="2492896"/>
            <a:ext cx="2664296" cy="8640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148064" y="6488668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al., 2016. </a:t>
            </a:r>
            <a:r>
              <a:rPr lang="en-US" dirty="0" err="1" smtClean="0"/>
              <a:t>Neuroinformatics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2751586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2" grpId="0"/>
      <p:bldP spid="1041412" grpId="1"/>
      <p:bldP spid="1041413" grpId="0" animBg="1"/>
      <p:bldP spid="1041413" grpId="1" animBg="1"/>
      <p:bldP spid="1041414" grpId="0"/>
      <p:bldP spid="1041414" grpId="1"/>
      <p:bldP spid="1041415" grpId="0" animBg="1"/>
      <p:bldP spid="1041415" grpId="1" animBg="1"/>
      <p:bldP spid="1041421" grpId="0"/>
      <p:bldP spid="1041422" grpId="0" animBg="1"/>
      <p:bldP spid="14" grpId="0"/>
      <p:bldP spid="14" grpId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E4991FD-BB2F-1043-BE67-DE96D9AB401A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2195513" y="188913"/>
            <a:ext cx="5761037" cy="1223962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Correlation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124744"/>
            <a:ext cx="5516391" cy="5228952"/>
          </a:xfrm>
          <a:prstGeom prst="rect">
            <a:avLst/>
          </a:prstGeo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79512" y="6453336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7734495"/>
      </p:ext>
    </p:extLst>
  </p:cSld>
  <p:clrMapOvr>
    <a:masterClrMapping/>
  </p:clrMapOvr>
  <p:transition xmlns:p14="http://schemas.microsoft.com/office/powerpoint/2010/main" advTm="316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1353297"/>
            <a:ext cx="9144000" cy="4523975"/>
          </a:xfrm>
          <a:prstGeom prst="rect">
            <a:avLst/>
          </a:prstGeom>
        </p:spPr>
      </p:pic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E4991FD-BB2F-1043-BE67-DE96D9AB401A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2195513" y="188913"/>
            <a:ext cx="5761037" cy="1223962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Correlation Analysis</a:t>
            </a:r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395536" y="5517232"/>
            <a:ext cx="302418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The imaging measure: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 ALFF maps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323528" y="2132856"/>
            <a:ext cx="2664296" cy="13681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536" y="3933056"/>
            <a:ext cx="2664296" cy="10080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4716016" y="5301208"/>
            <a:ext cx="30956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Traits: e.g.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 err="1">
                <a:solidFill>
                  <a:schemeClr val="tx2"/>
                </a:solidFill>
                <a:latin typeface="Verdana" charset="0"/>
              </a:rPr>
              <a:t>MMSE.txt</a:t>
            </a:r>
            <a:endParaRPr lang="en-US" altLang="zh-CN" sz="1600" dirty="0">
              <a:solidFill>
                <a:schemeClr val="tx2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19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15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chemeClr val="tx2"/>
                </a:solidFill>
                <a:latin typeface="Verdana" charset="0"/>
              </a:rPr>
              <a:t>…</a:t>
            </a:r>
            <a:endParaRPr lang="en-US" altLang="zh-CN" sz="1600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43467" name="Rectangle 11"/>
          <p:cNvSpPr>
            <a:spLocks noChangeArrowheads="1"/>
          </p:cNvSpPr>
          <p:nvPr/>
        </p:nvSpPr>
        <p:spPr bwMode="auto">
          <a:xfrm>
            <a:off x="2987824" y="2132856"/>
            <a:ext cx="2736304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3275856" y="4581128"/>
            <a:ext cx="1008112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77" name="Rectangle 21"/>
          <p:cNvSpPr>
            <a:spLocks noChangeArrowheads="1"/>
          </p:cNvSpPr>
          <p:nvPr/>
        </p:nvSpPr>
        <p:spPr bwMode="auto">
          <a:xfrm>
            <a:off x="5724128" y="2132856"/>
            <a:ext cx="2664296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635450"/>
      </p:ext>
    </p:extLst>
  </p:cSld>
  <p:clrMapOvr>
    <a:masterClrMapping/>
  </p:clrMapOvr>
  <p:transition xmlns:p14="http://schemas.microsoft.com/office/powerpoint/2010/main" advTm="316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460" grpId="0"/>
      <p:bldP spid="1043460" grpId="1"/>
      <p:bldP spid="1043461" grpId="0" animBg="1"/>
      <p:bldP spid="1043461" grpId="1" animBg="1"/>
      <p:bldP spid="1043463" grpId="0" animBg="1"/>
      <p:bldP spid="1043463" grpId="1" animBg="1"/>
      <p:bldP spid="1043466" grpId="0"/>
      <p:bldP spid="1043466" grpId="1"/>
      <p:bldP spid="1043467" grpId="0" animBg="1"/>
      <p:bldP spid="1043467" grpId="1" animBg="1"/>
      <p:bldP spid="1043473" grpId="0" animBg="1"/>
      <p:bldP spid="1043477" grpId="0" animBg="1"/>
      <p:bldP spid="104347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19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Arial" charset="0"/>
                <a:ea typeface="宋体" charset="0"/>
                <a:cs typeface="宋体" charset="0"/>
              </a:rPr>
              <a:t>Mixed Effect Analysis</a:t>
            </a: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9512" y="6453336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Yan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2016</a:t>
            </a:r>
            <a:r>
              <a:rPr lang="en-US" altLang="zh-CN" sz="1600" dirty="0">
                <a:ea typeface="宋体" charset="0"/>
                <a:cs typeface="宋体" charset="0"/>
              </a:rPr>
              <a:t>.</a:t>
            </a:r>
            <a:r>
              <a:rPr lang="en-US" altLang="zh-CN" sz="1600" dirty="0" smtClean="0">
                <a:ea typeface="宋体" charset="0"/>
                <a:cs typeface="宋体" charset="0"/>
              </a:rPr>
              <a:t> Translational Psychiatry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 descr="Figure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22" y="1556792"/>
            <a:ext cx="7245702" cy="4608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399823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1151632" y="1649799"/>
            <a:ext cx="8316912" cy="20672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  Statistical </a:t>
            </a: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44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369879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6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20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Arial" charset="0"/>
                <a:ea typeface="宋体" charset="0"/>
                <a:cs typeface="宋体" charset="0"/>
              </a:rPr>
              <a:t>Mixed Effect Analysis</a:t>
            </a: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561" y="5085184"/>
            <a:ext cx="259228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+mj-lt"/>
              </a:rPr>
              <a:t>The imaging </a:t>
            </a:r>
            <a:r>
              <a:rPr lang="en-US" altLang="zh-CN" sz="1600" dirty="0" smtClean="0">
                <a:solidFill>
                  <a:schemeClr val="tx2"/>
                </a:solidFill>
                <a:latin typeface="+mj-lt"/>
              </a:rPr>
              <a:t>measure</a:t>
            </a:r>
            <a:r>
              <a:rPr lang="en-US" altLang="zh-CN" sz="1600" dirty="0">
                <a:latin typeface="+mj-lt"/>
              </a:rPr>
              <a:t> </a:t>
            </a:r>
            <a:r>
              <a:rPr lang="en-US" altLang="zh-CN" sz="1600" dirty="0" smtClean="0">
                <a:latin typeface="+mj-lt"/>
              </a:rPr>
              <a:t>should </a:t>
            </a:r>
            <a:r>
              <a:rPr lang="en-US" altLang="zh-CN" sz="1600" dirty="0">
                <a:latin typeface="+mj-lt"/>
              </a:rPr>
              <a:t>be: </a:t>
            </a:r>
            <a:r>
              <a:rPr lang="en-US" altLang="zh-CN" sz="1600" dirty="0" smtClean="0">
                <a:solidFill>
                  <a:srgbClr val="FFFF00"/>
                </a:solidFill>
                <a:latin typeface="+mj-lt"/>
              </a:rPr>
              <a:t>Group1Condition1 Group1Condition2 Group2Condition1 Group2Condition2</a:t>
            </a:r>
            <a:endParaRPr lang="en-US" altLang="zh-CN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9552" y="1988840"/>
            <a:ext cx="2664296" cy="13681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203848" y="1988840"/>
            <a:ext cx="2736304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491880" y="4437112"/>
            <a:ext cx="1008112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5940152" y="1988840"/>
            <a:ext cx="2664296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85750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11" grpId="0" animBg="1"/>
      <p:bldP spid="11" grpId="1" animBg="1"/>
      <p:bldP spid="12" grpId="0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21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Arial" charset="0"/>
                <a:ea typeface="宋体" charset="0"/>
                <a:cs typeface="宋体" charset="0"/>
              </a:rPr>
              <a:t>Mixed Effect Analysis</a:t>
            </a: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844824"/>
            <a:ext cx="8640960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*_</a:t>
            </a:r>
            <a:r>
              <a:rPr lang="en-US" sz="2400" dirty="0" err="1">
                <a:solidFill>
                  <a:srgbClr val="FFFF00"/>
                </a:solidFill>
              </a:rPr>
              <a:t>ConditionEffect_T.nii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- the T values of condition differences (corresponding to the first condition minus the second condition) (</a:t>
            </a:r>
            <a:r>
              <a:rPr lang="en-US" sz="2400" dirty="0" err="1"/>
              <a:t>WithinSubjectFactor</a:t>
            </a:r>
            <a:r>
              <a:rPr lang="en-US" sz="2400" dirty="0" smtClean="0"/>
              <a:t>)</a:t>
            </a: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*</a:t>
            </a:r>
            <a:r>
              <a:rPr lang="en-US" sz="2400" dirty="0">
                <a:solidFill>
                  <a:srgbClr val="FFFF00"/>
                </a:solidFill>
              </a:rPr>
              <a:t>_</a:t>
            </a:r>
            <a:r>
              <a:rPr lang="en-US" sz="2400" dirty="0" err="1">
                <a:solidFill>
                  <a:srgbClr val="FFFF00"/>
                </a:solidFill>
              </a:rPr>
              <a:t>Interaction_F.nii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- the F values of interaction (</a:t>
            </a:r>
            <a:r>
              <a:rPr lang="en-US" sz="2400" dirty="0" err="1"/>
              <a:t>BetweenSubjectFactor</a:t>
            </a:r>
            <a:r>
              <a:rPr lang="en-US" sz="2400" dirty="0"/>
              <a:t> by </a:t>
            </a:r>
            <a:r>
              <a:rPr lang="en-US" sz="2400" dirty="0" err="1"/>
              <a:t>WithinSubjectFactor</a:t>
            </a:r>
            <a:r>
              <a:rPr lang="en-US" sz="2400" dirty="0" smtClean="0"/>
              <a:t>)</a:t>
            </a: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*</a:t>
            </a:r>
            <a:r>
              <a:rPr lang="en-US" sz="2400" dirty="0">
                <a:solidFill>
                  <a:srgbClr val="FFFF00"/>
                </a:solidFill>
              </a:rPr>
              <a:t>_</a:t>
            </a:r>
            <a:r>
              <a:rPr lang="en-US" sz="2400" dirty="0" err="1">
                <a:solidFill>
                  <a:srgbClr val="FFFF00"/>
                </a:solidFill>
              </a:rPr>
              <a:t>Group_TwoT.nii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- the T values of group differences (corresponding to the first group minus the second group). Of note: the two conditions will be averaged first for each subject. (</a:t>
            </a:r>
            <a:r>
              <a:rPr lang="en-US" sz="2400" dirty="0" err="1"/>
              <a:t>BetweenSubjectFactor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789465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339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032" y="5301208"/>
            <a:ext cx="590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err="1" smtClean="0"/>
              <a:t>DPABI_Dir</a:t>
            </a:r>
            <a:r>
              <a:rPr lang="en-US" dirty="0"/>
              <a:t>}/</a:t>
            </a:r>
            <a:r>
              <a:rPr lang="en-US" dirty="0" err="1" smtClean="0"/>
              <a:t>StatisticalAnalysis</a:t>
            </a:r>
            <a:r>
              <a:rPr lang="en-US" dirty="0" smtClean="0"/>
              <a:t>/</a:t>
            </a:r>
            <a:r>
              <a:rPr lang="en-US" dirty="0" err="1" smtClean="0"/>
              <a:t>y_GroupAnalysis_Image.m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339533"/>
      </p:ext>
    </p:extLst>
  </p:cSld>
  <p:clrMapOvr>
    <a:masterClrMapping/>
  </p:clrMapOvr>
  <p:transition xmlns:p14="http://schemas.microsoft.com/office/powerpoint/2010/main" advTm="174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Attention!!!</a:t>
            </a:r>
            <a:endParaRPr kumimoji="1" lang="en-US" altLang="zh-CN" sz="3200" b="1" dirty="0">
              <a:solidFill>
                <a:srgbClr val="FFFF00"/>
              </a:solidFill>
              <a:latin typeface="Arial Black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-993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3124"/>
      </p:ext>
    </p:extLst>
  </p:cSld>
  <p:clrMapOvr>
    <a:masterClrMapping/>
  </p:clrMapOvr>
  <p:transition xmlns:p14="http://schemas.microsoft.com/office/powerpoint/2010/main" advTm="75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339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034" y="5301208"/>
            <a:ext cx="856132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err="1" smtClean="0"/>
              <a:t>DPABI_Dir</a:t>
            </a:r>
            <a:r>
              <a:rPr lang="en-US" dirty="0"/>
              <a:t>}/</a:t>
            </a:r>
            <a:r>
              <a:rPr lang="en-US" dirty="0" err="1" smtClean="0"/>
              <a:t>StatisticalAnalysis</a:t>
            </a:r>
            <a:r>
              <a:rPr lang="en-US" dirty="0" smtClean="0"/>
              <a:t>/</a:t>
            </a:r>
            <a:r>
              <a:rPr lang="en-US" dirty="0" err="1" smtClean="0"/>
              <a:t>y_GroupAnalysis_Image.m</a:t>
            </a:r>
            <a:endParaRPr lang="en-US" dirty="0" smtClean="0"/>
          </a:p>
          <a:p>
            <a:r>
              <a:rPr lang="en-US" sz="2200" dirty="0" smtClean="0">
                <a:solidFill>
                  <a:srgbClr val="FFFF00"/>
                </a:solidFill>
              </a:rPr>
              <a:t>Smoothness estimation based on the 4D residual is built in this function!!!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00455"/>
      </p:ext>
    </p:extLst>
  </p:cSld>
  <p:clrMapOvr>
    <a:masterClrMapping/>
  </p:clrMapOvr>
  <p:transition xmlns:p14="http://schemas.microsoft.com/office/powerpoint/2010/main" advTm="381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1520" y="1052736"/>
            <a:ext cx="86409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http://rfmri.org/</a:t>
            </a:r>
            <a:r>
              <a:rPr lang="en-US" altLang="zh-CN" sz="20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DemoData</a:t>
            </a:r>
            <a:endParaRPr lang="en-US" altLang="zh-CN" sz="20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{Download}/</a:t>
            </a:r>
            <a:r>
              <a:rPr lang="en-US" altLang="zh-CN" sz="20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ProcessingDemoData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/</a:t>
            </a: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StatisticalDemo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/AD_MCI_NC/</a:t>
            </a:r>
            <a:endParaRPr lang="en-US" altLang="zh-CN" sz="20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060848"/>
            <a:ext cx="864096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ALFF: AD – NC Two </a:t>
            </a:r>
            <a:r>
              <a:rPr lang="en-US" dirty="0"/>
              <a:t>S</a:t>
            </a:r>
            <a:r>
              <a:rPr lang="en-US" dirty="0" smtClean="0"/>
              <a:t>ample </a:t>
            </a:r>
            <a:r>
              <a:rPr lang="en-US" dirty="0"/>
              <a:t>T</a:t>
            </a: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est: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Applied smooth kernel in </a:t>
            </a:r>
            <a:r>
              <a:rPr lang="en-US" dirty="0" smtClean="0">
                <a:solidFill>
                  <a:srgbClr val="FFFF00"/>
                </a:solidFill>
              </a:rPr>
              <a:t>preprocessing</a:t>
            </a:r>
            <a:r>
              <a:rPr lang="en-US" dirty="0" smtClean="0"/>
              <a:t>: [</a:t>
            </a:r>
            <a:r>
              <a:rPr lang="en-US" dirty="0" smtClean="0">
                <a:solidFill>
                  <a:srgbClr val="FFFF00"/>
                </a:solidFill>
              </a:rPr>
              <a:t>4 4 4</a:t>
            </a:r>
            <a:r>
              <a:rPr lang="en-US" dirty="0" smtClean="0"/>
              <a:t>]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Smooth kernel estimated on </a:t>
            </a:r>
            <a:r>
              <a:rPr lang="en-US" dirty="0" smtClean="0">
                <a:solidFill>
                  <a:srgbClr val="FFFF00"/>
                </a:solidFill>
              </a:rPr>
              <a:t>4D residual</a:t>
            </a:r>
            <a:r>
              <a:rPr lang="en-US" dirty="0" smtClean="0"/>
              <a:t>: [</a:t>
            </a:r>
            <a:r>
              <a:rPr lang="en-US" dirty="0" smtClean="0">
                <a:solidFill>
                  <a:srgbClr val="FFFF00"/>
                </a:solidFill>
              </a:rPr>
              <a:t>6.77 6.88 6.71</a:t>
            </a:r>
            <a:r>
              <a:rPr lang="en-US" dirty="0" smtClean="0"/>
              <a:t>]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Smooth kernel estimated on </a:t>
            </a:r>
            <a:r>
              <a:rPr lang="en-US" dirty="0" smtClean="0">
                <a:solidFill>
                  <a:srgbClr val="FFFF00"/>
                </a:solidFill>
              </a:rPr>
              <a:t>statistical image </a:t>
            </a:r>
            <a:r>
              <a:rPr lang="en-US" dirty="0" smtClean="0"/>
              <a:t>(T to Z, as in </a:t>
            </a:r>
            <a:r>
              <a:rPr lang="en-US" dirty="0" err="1" smtClean="0"/>
              <a:t>easythresh</a:t>
            </a:r>
            <a:r>
              <a:rPr lang="en-US" dirty="0" smtClean="0"/>
              <a:t>): [</a:t>
            </a:r>
            <a:r>
              <a:rPr lang="en-US" dirty="0" smtClean="0">
                <a:solidFill>
                  <a:srgbClr val="FFFF00"/>
                </a:solidFill>
              </a:rPr>
              <a:t>6.90 7.33 6.94</a:t>
            </a:r>
            <a:r>
              <a:rPr lang="en-US" dirty="0" smtClean="0"/>
              <a:t>]</a:t>
            </a:r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ReHo</a:t>
            </a:r>
            <a:r>
              <a:rPr lang="en-US" dirty="0" smtClean="0"/>
              <a:t>: </a:t>
            </a:r>
            <a:r>
              <a:rPr lang="en-US" dirty="0"/>
              <a:t>AD – NC Two Sample T Test: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Applied smooth kernel in </a:t>
            </a:r>
            <a:r>
              <a:rPr lang="en-US" dirty="0">
                <a:solidFill>
                  <a:srgbClr val="FFFF00"/>
                </a:solidFill>
              </a:rPr>
              <a:t>preprocessing</a:t>
            </a:r>
            <a:r>
              <a:rPr lang="en-US" dirty="0"/>
              <a:t>: [</a:t>
            </a:r>
            <a:r>
              <a:rPr lang="en-US" dirty="0">
                <a:solidFill>
                  <a:srgbClr val="FFFF00"/>
                </a:solidFill>
              </a:rPr>
              <a:t>4 4 4</a:t>
            </a:r>
            <a:r>
              <a:rPr lang="en-US" dirty="0"/>
              <a:t>]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Smooth kernel estimated on </a:t>
            </a:r>
            <a:r>
              <a:rPr lang="en-US" dirty="0">
                <a:solidFill>
                  <a:srgbClr val="FFFF00"/>
                </a:solidFill>
              </a:rPr>
              <a:t>4D residual</a:t>
            </a:r>
            <a:r>
              <a:rPr lang="en-US" dirty="0"/>
              <a:t>: 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FFFF00"/>
                </a:solidFill>
              </a:rPr>
              <a:t>8.10 8.50 7.93</a:t>
            </a:r>
            <a:r>
              <a:rPr lang="en-US" dirty="0" smtClean="0"/>
              <a:t>]</a:t>
            </a:r>
            <a:endParaRPr lang="en-US" dirty="0"/>
          </a:p>
          <a:p>
            <a:pPr marL="285750" indent="-285750" algn="l">
              <a:buFont typeface="Arial"/>
              <a:buChar char="•"/>
            </a:pPr>
            <a:r>
              <a:rPr lang="en-US" dirty="0"/>
              <a:t>Smooth kernel estimated on </a:t>
            </a:r>
            <a:r>
              <a:rPr lang="en-US" dirty="0">
                <a:solidFill>
                  <a:srgbClr val="FFFF00"/>
                </a:solidFill>
              </a:rPr>
              <a:t>statistical image </a:t>
            </a:r>
            <a:r>
              <a:rPr lang="en-US" dirty="0"/>
              <a:t>(T to Z, as in </a:t>
            </a:r>
            <a:r>
              <a:rPr lang="en-US" dirty="0" err="1"/>
              <a:t>easythresh</a:t>
            </a:r>
            <a:r>
              <a:rPr lang="en-US" dirty="0"/>
              <a:t>): 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FFFF00"/>
                </a:solidFill>
              </a:rPr>
              <a:t>8.33 8.94 8.24</a:t>
            </a:r>
            <a:r>
              <a:rPr lang="en-US" dirty="0" smtClean="0"/>
              <a:t>]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5878433"/>
            <a:ext cx="8816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Thus, only using smooth kernel applied in preprocessing is NOT sufficient!!!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944" y="4221088"/>
            <a:ext cx="1955056" cy="1955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992968"/>
      </p:ext>
    </p:extLst>
  </p:cSld>
  <p:clrMapOvr>
    <a:masterClrMapping/>
  </p:clrMapOvr>
  <p:transition xmlns:p14="http://schemas.microsoft.com/office/powerpoint/2010/main" advTm="1123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339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053231"/>
      </p:ext>
    </p:extLst>
  </p:cSld>
  <p:clrMapOvr>
    <a:masterClrMapping/>
  </p:clrMapOvr>
  <p:transition xmlns:p14="http://schemas.microsoft.com/office/powerpoint/2010/main" advTm="381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500" y="134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6165304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fsl.fmrib.ox.ac.uk</a:t>
            </a:r>
            <a:r>
              <a:rPr lang="en-US" dirty="0"/>
              <a:t>/</a:t>
            </a:r>
            <a:r>
              <a:rPr lang="en-US" dirty="0" err="1"/>
              <a:t>fsl</a:t>
            </a:r>
            <a:r>
              <a:rPr lang="en-US" dirty="0"/>
              <a:t>/</a:t>
            </a:r>
            <a:r>
              <a:rPr lang="en-US" dirty="0" err="1"/>
              <a:t>fslwiki</a:t>
            </a:r>
            <a:r>
              <a:rPr lang="en-US" dirty="0"/>
              <a:t>/GLM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7000"/>
            <a:ext cx="9144000" cy="4047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708" y="1253575"/>
            <a:ext cx="9144000" cy="433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039470"/>
      </p:ext>
    </p:extLst>
  </p:cSld>
  <p:clrMapOvr>
    <a:masterClrMapping/>
  </p:clrMapOvr>
  <p:transition xmlns:p14="http://schemas.microsoft.com/office/powerpoint/2010/main" advTm="381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500" y="134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6165304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fsl.fmrib.ox.ac.uk</a:t>
            </a:r>
            <a:r>
              <a:rPr lang="en-US" dirty="0"/>
              <a:t>/</a:t>
            </a:r>
            <a:r>
              <a:rPr lang="en-US" dirty="0" err="1"/>
              <a:t>fsl</a:t>
            </a:r>
            <a:r>
              <a:rPr lang="en-US" dirty="0"/>
              <a:t>/</a:t>
            </a:r>
            <a:r>
              <a:rPr lang="en-US" dirty="0" err="1"/>
              <a:t>fslwiki</a:t>
            </a:r>
            <a:r>
              <a:rPr lang="en-US" dirty="0"/>
              <a:t>/GLM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4700"/>
            <a:ext cx="9144000" cy="2754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490097"/>
      </p:ext>
    </p:extLst>
  </p:cSld>
  <p:clrMapOvr>
    <a:masterClrMapping/>
  </p:clrMapOvr>
  <p:transition xmlns:p14="http://schemas.microsoft.com/office/powerpoint/2010/main" advTm="381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Multiple Comparison Correction</a:t>
            </a:r>
            <a:endParaRPr kumimoji="1" lang="en-US" altLang="zh-CN" sz="3200" b="1" dirty="0">
              <a:solidFill>
                <a:srgbClr val="FFFF00"/>
              </a:solidFill>
              <a:latin typeface="Arial Black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-993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86370"/>
      </p:ext>
    </p:extLst>
  </p:cSld>
  <p:clrMapOvr>
    <a:masterClrMapping/>
  </p:clrMapOvr>
  <p:transition xmlns:p14="http://schemas.microsoft.com/office/powerpoint/2010/main" advTm="272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-301453"/>
            <a:ext cx="4700558" cy="7690893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4797152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73618"/>
      </p:ext>
    </p:extLst>
  </p:cSld>
  <p:clrMapOvr>
    <a:masterClrMapping/>
  </p:clrMapOvr>
  <p:transition xmlns:p14="http://schemas.microsoft.com/office/powerpoint/2010/main" advTm="2237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30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32" y="1412776"/>
            <a:ext cx="9144000" cy="2708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309320"/>
            <a:ext cx="264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Eklund</a:t>
            </a:r>
            <a:r>
              <a:rPr lang="en-US" dirty="0" smtClean="0"/>
              <a:t> et al., 2016. PNAS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Multiple Comparison Correction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26702"/>
          <a:stretch/>
        </p:blipFill>
        <p:spPr>
          <a:xfrm>
            <a:off x="971600" y="4221088"/>
            <a:ext cx="7596336" cy="1943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8397"/>
          <a:stretch/>
        </p:blipFill>
        <p:spPr>
          <a:xfrm>
            <a:off x="899592" y="404664"/>
            <a:ext cx="7218947" cy="62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31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Multiple Comparison Correction</a:t>
            </a:r>
          </a:p>
        </p:txBody>
      </p:sp>
      <p:grpSp>
        <p:nvGrpSpPr>
          <p:cNvPr id="18" name="组合 8"/>
          <p:cNvGrpSpPr/>
          <p:nvPr/>
        </p:nvGrpSpPr>
        <p:grpSpPr>
          <a:xfrm>
            <a:off x="4139952" y="1340768"/>
            <a:ext cx="4824536" cy="5040560"/>
            <a:chOff x="4788024" y="2708920"/>
            <a:chExt cx="3791694" cy="4032896"/>
          </a:xfrm>
        </p:grpSpPr>
        <p:pic>
          <p:nvPicPr>
            <p:cNvPr id="19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708920"/>
              <a:ext cx="3791694" cy="4032896"/>
            </a:xfrm>
            <a:prstGeom prst="rect">
              <a:avLst/>
            </a:prstGeom>
          </p:spPr>
        </p:pic>
        <p:sp>
          <p:nvSpPr>
            <p:cNvPr id="20" name="矩形 7"/>
            <p:cNvSpPr/>
            <p:nvPr/>
          </p:nvSpPr>
          <p:spPr>
            <a:xfrm>
              <a:off x="5508104" y="4581128"/>
              <a:ext cx="1080120" cy="216024"/>
            </a:xfrm>
            <a:prstGeom prst="rect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宋体"/>
                <a:cs typeface="+mn-cs"/>
              </a:endParaRPr>
            </a:p>
          </p:txBody>
        </p:sp>
        <p:sp>
          <p:nvSpPr>
            <p:cNvPr id="21" name="矩形 9"/>
            <p:cNvSpPr/>
            <p:nvPr/>
          </p:nvSpPr>
          <p:spPr>
            <a:xfrm>
              <a:off x="7092280" y="4869160"/>
              <a:ext cx="1368152" cy="185235"/>
            </a:xfrm>
            <a:prstGeom prst="rect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宋体"/>
                <a:cs typeface="+mn-cs"/>
              </a:endParaRPr>
            </a:p>
          </p:txBody>
        </p:sp>
      </p:grpSp>
      <p:sp>
        <p:nvSpPr>
          <p:cNvPr id="22" name="文本框 10"/>
          <p:cNvSpPr txBox="1"/>
          <p:nvPr/>
        </p:nvSpPr>
        <p:spPr>
          <a:xfrm>
            <a:off x="179512" y="1844824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… I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estimate about 15,000 papers use cluster size inference with correction for multiple testing; of these, around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3,500 use a CDT of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P=0.01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…So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, are we saying 3,500 papers are “wrong”? It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depends….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-- Thomas Nichols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July 06, 2016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矩形 1"/>
          <p:cNvSpPr/>
          <p:nvPr/>
        </p:nvSpPr>
        <p:spPr>
          <a:xfrm>
            <a:off x="6948264" y="1556792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</a:rPr>
              <a:t>July 12, 2016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4358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A53016C-2468-2F40-B8CD-A30B188BA6F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32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443" name="Rectangle 13"/>
          <p:cNvSpPr>
            <a:spLocks noGrp="1" noChangeArrowheads="1"/>
          </p:cNvSpPr>
          <p:nvPr>
            <p:ph type="title"/>
          </p:nvPr>
        </p:nvSpPr>
        <p:spPr>
          <a:xfrm>
            <a:off x="2195513" y="476250"/>
            <a:ext cx="53276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Multiple Comparisons</a:t>
            </a: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5740400" cy="43005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1235" name="Rectangle 3"/>
          <p:cNvSpPr>
            <a:spLocks noChangeArrowheads="1"/>
          </p:cNvSpPr>
          <p:nvPr/>
        </p:nvSpPr>
        <p:spPr bwMode="auto">
          <a:xfrm>
            <a:off x="1763713" y="4508500"/>
            <a:ext cx="2303462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39" name="Rectangle 7"/>
          <p:cNvSpPr>
            <a:spLocks noChangeArrowheads="1"/>
          </p:cNvSpPr>
          <p:nvPr/>
        </p:nvSpPr>
        <p:spPr bwMode="auto">
          <a:xfrm>
            <a:off x="2771775" y="4508500"/>
            <a:ext cx="2303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0" name="Rectangle 8"/>
          <p:cNvSpPr>
            <a:spLocks noChangeArrowheads="1"/>
          </p:cNvSpPr>
          <p:nvPr/>
        </p:nvSpPr>
        <p:spPr bwMode="auto">
          <a:xfrm>
            <a:off x="4140200" y="4508500"/>
            <a:ext cx="2303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1" name="Rectangle 9"/>
          <p:cNvSpPr>
            <a:spLocks noChangeArrowheads="1"/>
          </p:cNvSpPr>
          <p:nvPr/>
        </p:nvSpPr>
        <p:spPr bwMode="auto">
          <a:xfrm>
            <a:off x="5292725" y="4508500"/>
            <a:ext cx="2303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2" name="Rectangle 10"/>
          <p:cNvSpPr>
            <a:spLocks noChangeArrowheads="1"/>
          </p:cNvSpPr>
          <p:nvPr/>
        </p:nvSpPr>
        <p:spPr bwMode="auto">
          <a:xfrm>
            <a:off x="2339975" y="4797425"/>
            <a:ext cx="56880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0.95      0.95           0.95           0.95          0.95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0.95</a:t>
            </a:r>
            <a:r>
              <a:rPr kumimoji="1" lang="fr-FR" altLang="zh-CN" sz="2000" b="1" baseline="30000" smtClean="0">
                <a:solidFill>
                  <a:srgbClr val="FFFF00"/>
                </a:solidFill>
                <a:ea typeface="隶书" charset="0"/>
                <a:cs typeface="隶书" charset="0"/>
              </a:rPr>
              <a:t>5</a:t>
            </a: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=0.774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3" name="Rectangle 11"/>
          <p:cNvSpPr>
            <a:spLocks noChangeArrowheads="1"/>
          </p:cNvSpPr>
          <p:nvPr/>
        </p:nvSpPr>
        <p:spPr bwMode="auto">
          <a:xfrm>
            <a:off x="6443663" y="4437063"/>
            <a:ext cx="2303462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811937"/>
      </p:ext>
    </p:extLst>
  </p:cSld>
  <p:clrMapOvr>
    <a:masterClrMapping/>
  </p:clrMapOvr>
  <p:transition xmlns:p14="http://schemas.microsoft.com/office/powerpoint/2010/main" advTm="5963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allAtOnce"/>
      <p:bldP spid="991239" grpId="0"/>
      <p:bldP spid="991239" grpId="1"/>
      <p:bldP spid="991240" grpId="0"/>
      <p:bldP spid="991240" grpId="1"/>
      <p:bldP spid="991241" grpId="0"/>
      <p:bldP spid="991241" grpId="1"/>
      <p:bldP spid="991242" grpId="0"/>
      <p:bldP spid="991243" grpId="0"/>
      <p:bldP spid="99124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A53016C-2468-2F40-B8CD-A30B188BA6F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33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443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257300"/>
          </a:xfrm>
          <a:noFill/>
        </p:spPr>
        <p:txBody>
          <a:bodyPr/>
          <a:lstStyle/>
          <a:p>
            <a:pPr lvl="1">
              <a:lnSpc>
                <a:spcPct val="150000"/>
              </a:lnSpc>
            </a:pPr>
            <a:r>
              <a:rPr kumimoji="1" lang="en-US" altLang="zh-CN" sz="3200" b="1" dirty="0" err="1">
                <a:solidFill>
                  <a:srgbClr val="FFFF00"/>
                </a:solidFill>
                <a:ea typeface="隶书" charset="0"/>
                <a:cs typeface="隶书" charset="0"/>
              </a:rPr>
              <a:t>Bonferroni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 correction: </a:t>
            </a: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p=0.05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/5=0.01</a:t>
            </a: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08439"/>
            <a:ext cx="5740400" cy="43005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1242" name="Rectangle 10"/>
          <p:cNvSpPr>
            <a:spLocks noChangeArrowheads="1"/>
          </p:cNvSpPr>
          <p:nvPr/>
        </p:nvSpPr>
        <p:spPr bwMode="auto">
          <a:xfrm>
            <a:off x="2339975" y="6111393"/>
            <a:ext cx="5688013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0.01      0.01           0.01           0.01          0.01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633578"/>
      </p:ext>
    </p:extLst>
  </p:cSld>
  <p:clrMapOvr>
    <a:masterClrMapping/>
  </p:clrMapOvr>
  <p:transition xmlns:p14="http://schemas.microsoft.com/office/powerpoint/2010/main" advTm="5963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CD46D47-8341-D443-916E-322F0B47393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34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476250"/>
            <a:ext cx="53276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Multiple Comparisons</a:t>
            </a:r>
          </a:p>
        </p:txBody>
      </p:sp>
      <p:sp>
        <p:nvSpPr>
          <p:cNvPr id="989187" name="Rectangle 3"/>
          <p:cNvSpPr>
            <a:spLocks noChangeArrowheads="1"/>
          </p:cNvSpPr>
          <p:nvPr/>
        </p:nvSpPr>
        <p:spPr bwMode="auto">
          <a:xfrm>
            <a:off x="539552" y="692696"/>
            <a:ext cx="8713464" cy="596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3200" b="1" dirty="0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   False 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Discovery Rates (FDR) correction </a:t>
            </a:r>
            <a:endParaRPr kumimoji="1" lang="en-US" altLang="zh-CN" sz="3200" b="1" dirty="0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   Family-Wise Error (FWE) correction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err="1">
                <a:solidFill>
                  <a:srgbClr val="FFFF00"/>
                </a:solidFill>
                <a:ea typeface="隶书" charset="0"/>
                <a:cs typeface="隶书" charset="0"/>
              </a:rPr>
              <a:t>Bonferroni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 correction: 0.05/5=</a:t>
            </a: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0.01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Gaussian 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Random Field </a:t>
            </a: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theory correction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Monte Carlo simulations (</a:t>
            </a:r>
            <a:r>
              <a:rPr kumimoji="1" lang="en-US" altLang="zh-CN" sz="3200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AlphaSim</a:t>
            </a: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)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Threshold-Free Cluster Enhancement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Permutation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578897"/>
      </p:ext>
    </p:extLst>
  </p:cSld>
  <p:clrMapOvr>
    <a:masterClrMapping/>
  </p:clrMapOvr>
  <p:transition xmlns:p14="http://schemas.microsoft.com/office/powerpoint/2010/main" advTm="287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9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9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9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9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9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9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68D5C2B-8D3E-0A49-9297-B5FE4986769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DDCF44-6788-A243-A85A-B58441E4E692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>
                <a:latin typeface="Arial Black" charset="0"/>
                <a:ea typeface="隶书" charset="0"/>
                <a:cs typeface="隶书" charset="0"/>
              </a:rPr>
              <a:t>FDR Theory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7272338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116013" y="3284538"/>
            <a:ext cx="6985000" cy="36036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6013" y="3644900"/>
            <a:ext cx="6985000" cy="36036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5651500" y="2349500"/>
            <a:ext cx="1368425" cy="223202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45512" name="Rectangle 8"/>
          <p:cNvSpPr>
            <a:spLocks noChangeArrowheads="1"/>
          </p:cNvSpPr>
          <p:nvPr/>
        </p:nvSpPr>
        <p:spPr bwMode="auto">
          <a:xfrm>
            <a:off x="5867400" y="3213100"/>
            <a:ext cx="865188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3498" name="Rectangle 2"/>
          <p:cNvSpPr>
            <a:spLocks noChangeArrowheads="1"/>
          </p:cNvSpPr>
          <p:nvPr/>
        </p:nvSpPr>
        <p:spPr bwMode="auto">
          <a:xfrm>
            <a:off x="1547813" y="5084763"/>
            <a:ext cx="640873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False discovery rate Q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e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=E(V/(V+S))=E(V/R)</a:t>
            </a:r>
          </a:p>
        </p:txBody>
      </p:sp>
      <p:sp>
        <p:nvSpPr>
          <p:cNvPr id="1045514" name="Rectangle 10"/>
          <p:cNvSpPr>
            <a:spLocks noChangeArrowheads="1"/>
          </p:cNvSpPr>
          <p:nvPr/>
        </p:nvSpPr>
        <p:spPr bwMode="auto">
          <a:xfrm>
            <a:off x="5867400" y="4005263"/>
            <a:ext cx="865188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3500" name="Rectangle 11"/>
          <p:cNvSpPr>
            <a:spLocks noChangeArrowheads="1"/>
          </p:cNvSpPr>
          <p:nvPr/>
        </p:nvSpPr>
        <p:spPr bwMode="auto">
          <a:xfrm>
            <a:off x="250825" y="6302375"/>
            <a:ext cx="8289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en-US" altLang="zh-CN" b="1" smtClean="0">
                <a:solidFill>
                  <a:srgbClr val="FFFFFF"/>
                </a:solidFill>
                <a:latin typeface="Tahoma" charset="0"/>
                <a:ea typeface="宋体" charset="0"/>
                <a:cs typeface="宋体" charset="0"/>
              </a:rPr>
              <a:t>Benjamini and Hochberg, 1995, Journal of the Royal Statistical Society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565806"/>
      </p:ext>
    </p:extLst>
  </p:cSld>
  <p:clrMapOvr>
    <a:masterClrMapping/>
  </p:clrMapOvr>
  <p:transition xmlns:p14="http://schemas.microsoft.com/office/powerpoint/2010/main" advTm="6121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5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5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5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5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09" grpId="0" animBg="1"/>
      <p:bldP spid="1045509" grpId="1" animBg="1"/>
      <p:bldP spid="1045510" grpId="0" animBg="1"/>
      <p:bldP spid="1045510" grpId="1" animBg="1"/>
      <p:bldP spid="1045511" grpId="0" animBg="1"/>
      <p:bldP spid="1045511" grpId="1" animBg="1"/>
      <p:bldP spid="1045512" grpId="0" animBg="1"/>
      <p:bldP spid="10455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A5ABB8-C7DE-794D-B76D-6D32587E5722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36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01478D-A725-0B48-B11A-FDE450B01C60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516" name="Rectangle 2"/>
          <p:cNvSpPr>
            <a:spLocks noChangeArrowheads="1"/>
          </p:cNvSpPr>
          <p:nvPr/>
        </p:nvSpPr>
        <p:spPr bwMode="auto">
          <a:xfrm>
            <a:off x="900113" y="1557338"/>
            <a:ext cx="79200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Let H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1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, …, H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m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be the null hypotheses and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1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, …,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m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their corresponding p-values. Order these values in increasing order and denote them by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(1)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, …,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(m)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. For a given q, find the largest k such that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(k) </a:t>
            </a:r>
            <a:r>
              <a:rPr kumimoji="1" lang="en-US" altLang="zh-CN" sz="2000" b="1" smtClean="0">
                <a:solidFill>
                  <a:srgbClr val="FFFFFF"/>
                </a:solidFill>
                <a:ea typeface="宋体" charset="0"/>
                <a:cs typeface="宋体" charset="0"/>
              </a:rPr>
              <a:t>≦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kq/m.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kumimoji="1" lang="en-US" altLang="zh-CN" sz="24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Then reject (i.e. declare positive) all H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(i)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for i = 1, …, k.</a:t>
            </a:r>
          </a:p>
        </p:txBody>
      </p:sp>
      <p:sp>
        <p:nvSpPr>
          <p:cNvPr id="6451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>
                <a:latin typeface="Arial Black" charset="0"/>
                <a:ea typeface="隶书" charset="0"/>
                <a:cs typeface="隶书" charset="0"/>
              </a:rPr>
              <a:t>FDR Theory</a:t>
            </a:r>
          </a:p>
        </p:txBody>
      </p:sp>
    </p:spTree>
    <p:extLst>
      <p:ext uri="{BB962C8B-B14F-4D97-AF65-F5344CB8AC3E}">
        <p14:creationId xmlns:p14="http://schemas.microsoft.com/office/powerpoint/2010/main" val="3286569839"/>
      </p:ext>
    </p:extLst>
  </p:cSld>
  <p:clrMapOvr>
    <a:masterClrMapping/>
  </p:clrMapOvr>
  <p:transition xmlns:p14="http://schemas.microsoft.com/office/powerpoint/2010/main" advTm="148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DC11574-7226-0945-B6C0-80AFC96FEF4E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C529D4-F839-5345-BFD5-EE1BD7249847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 dirty="0">
                <a:latin typeface="Arial Black" charset="0"/>
                <a:ea typeface="隶书" charset="0"/>
                <a:cs typeface="隶书" charset="0"/>
              </a:rPr>
              <a:t>FDR in REST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5364088" y="2348880"/>
            <a:ext cx="2087562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92100"/>
            <a:ext cx="86614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5023"/>
      </p:ext>
    </p:extLst>
  </p:cSld>
  <p:clrMapOvr>
    <a:masterClrMapping/>
  </p:clrMapOvr>
  <p:transition xmlns:p14="http://schemas.microsoft.com/office/powerpoint/2010/main" advTm="721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060848"/>
            <a:ext cx="7937500" cy="3454400"/>
          </a:xfrm>
          <a:prstGeom prst="rect">
            <a:avLst/>
          </a:prstGeom>
        </p:spPr>
      </p:pic>
      <p:sp>
        <p:nvSpPr>
          <p:cNvPr id="10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E114654-5EEE-C54F-A874-5E9853C17B8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576889-FB24-344A-B9DF-51836B010643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656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latin typeface="Arial Black" charset="0"/>
                <a:ea typeface="隶书" charset="0"/>
                <a:cs typeface="隶书" charset="0"/>
              </a:rPr>
              <a:t>FDR</a:t>
            </a:r>
            <a:endParaRPr kumimoji="1" lang="en-US" altLang="zh-CN" sz="3200" b="1" dirty="0">
              <a:latin typeface="Arial Black" charset="0"/>
              <a:ea typeface="隶书" charset="0"/>
              <a:cs typeface="隶书" charset="0"/>
            </a:endParaRPr>
          </a:p>
        </p:txBody>
      </p:sp>
      <p:sp>
        <p:nvSpPr>
          <p:cNvPr id="1051653" name="Rectangle 5"/>
          <p:cNvSpPr>
            <a:spLocks noChangeArrowheads="1"/>
          </p:cNvSpPr>
          <p:nvPr/>
        </p:nvSpPr>
        <p:spPr bwMode="auto">
          <a:xfrm>
            <a:off x="1619672" y="2996952"/>
            <a:ext cx="5904656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3203848" y="3429000"/>
            <a:ext cx="2376488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51656" name="Rectangle 8"/>
          <p:cNvSpPr>
            <a:spLocks noChangeArrowheads="1"/>
          </p:cNvSpPr>
          <p:nvPr/>
        </p:nvSpPr>
        <p:spPr bwMode="auto">
          <a:xfrm>
            <a:off x="3707904" y="3933056"/>
            <a:ext cx="1655762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26931"/>
      </p:ext>
    </p:extLst>
  </p:cSld>
  <p:clrMapOvr>
    <a:masterClrMapping/>
  </p:clrMapOvr>
  <p:transition xmlns:p14="http://schemas.microsoft.com/office/powerpoint/2010/main" advTm="101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5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5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5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5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53" grpId="0" animBg="1"/>
      <p:bldP spid="1051653" grpId="1" animBg="1"/>
      <p:bldP spid="1051654" grpId="0" animBg="1"/>
      <p:bldP spid="1051654" grpId="1" animBg="1"/>
      <p:bldP spid="105165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CBBCE70-5AFD-354D-ADA5-6999B1DC5F4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39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476250"/>
            <a:ext cx="53276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Multiple Comparisons</a:t>
            </a: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827088" y="1452563"/>
            <a:ext cx="8066087" cy="134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800" b="1" dirty="0">
                <a:solidFill>
                  <a:srgbClr val="FFFF00"/>
                </a:solidFill>
                <a:ea typeface="隶书" charset="0"/>
                <a:cs typeface="隶书" charset="0"/>
              </a:rPr>
              <a:t>Gaussian Random Field Theory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Correction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Monte Carlo simulations (</a:t>
            </a:r>
            <a:r>
              <a:rPr kumimoji="1" lang="en-US" altLang="zh-CN" sz="2800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AlphaSim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)</a:t>
            </a:r>
          </a:p>
        </p:txBody>
      </p:sp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71192"/>
            <a:ext cx="3527425" cy="2641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86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53729"/>
            <a:ext cx="3579813" cy="2681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3286" name="Rectangle 6"/>
          <p:cNvSpPr>
            <a:spLocks noChangeArrowheads="1"/>
          </p:cNvSpPr>
          <p:nvPr/>
        </p:nvSpPr>
        <p:spPr bwMode="auto">
          <a:xfrm>
            <a:off x="4067175" y="5950917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4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3880393"/>
      </p:ext>
    </p:extLst>
  </p:cSld>
  <p:clrMapOvr>
    <a:masterClrMapping/>
  </p:clrMapOvr>
  <p:transition xmlns:p14="http://schemas.microsoft.com/office/powerpoint/2010/main" advTm="5347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123108"/>
      </p:ext>
    </p:extLst>
  </p:cSld>
  <p:clrMapOvr>
    <a:masterClrMapping/>
  </p:clrMapOvr>
  <p:transition xmlns:p14="http://schemas.microsoft.com/office/powerpoint/2010/main" advTm="1996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40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40</a:t>
            </a:fld>
            <a:endParaRPr lang="en-US" altLang="zh-CN">
              <a:latin typeface="Arial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508104" y="1340768"/>
            <a:ext cx="13681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300114"/>
      </p:ext>
    </p:extLst>
  </p:cSld>
  <p:clrMapOvr>
    <a:masterClrMapping/>
  </p:clrMapOvr>
  <p:transition xmlns:p14="http://schemas.microsoft.com/office/powerpoint/2010/main" advTm="39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41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31900"/>
            <a:ext cx="7912100" cy="43942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672" y="1988840"/>
            <a:ext cx="5904656" cy="72008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19672" y="2708920"/>
            <a:ext cx="5904656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19672" y="3212976"/>
            <a:ext cx="590465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19672" y="3645024"/>
            <a:ext cx="4320480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40152" y="3645024"/>
            <a:ext cx="1584176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30120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Voxel Z &gt; 2.3,  Cluster P &lt; 0.05,  Two One-Tailed Corrections:</a:t>
            </a:r>
          </a:p>
          <a:p>
            <a:r>
              <a:rPr lang="en-US" dirty="0"/>
              <a:t>e</a:t>
            </a:r>
            <a:r>
              <a:rPr lang="en-US" dirty="0" smtClean="0"/>
              <a:t>quivalent to</a:t>
            </a:r>
          </a:p>
          <a:p>
            <a:r>
              <a:rPr lang="en-US" dirty="0" smtClean="0"/>
              <a:t>Voxel P &lt; 0.0214, Cluster P &lt; 0.1, Two Tailed.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53423"/>
      </p:ext>
    </p:extLst>
  </p:cSld>
  <p:clrMapOvr>
    <a:masterClrMapping/>
  </p:clrMapOvr>
  <p:transition xmlns:p14="http://schemas.microsoft.com/office/powerpoint/2010/main" advTm="12477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42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31900"/>
            <a:ext cx="7912100" cy="4394200"/>
          </a:xfrm>
          <a:prstGeom prst="rect">
            <a:avLst/>
          </a:prstGeom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19672" y="3645024"/>
            <a:ext cx="5328592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25845"/>
      </p:ext>
    </p:extLst>
  </p:cSld>
  <p:clrMapOvr>
    <a:masterClrMapping/>
  </p:clrMapOvr>
  <p:transition xmlns:p14="http://schemas.microsoft.com/office/powerpoint/2010/main" advTm="196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D919473-71B3-BC44-91B7-993AFDE1F57F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43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314325" y="908050"/>
            <a:ext cx="8505825" cy="5410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Cl Size	Frequency	Cum Prop	p/Voxel	Max Freq	Alpha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		235971		0.619898	0.009613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		76150		0.819945	0.006282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3		32297		0.904789	0.004131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4		15940		0.946664	0.002763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5		8476		0.968930	0.001863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6		4786		0.981503	0.001265	1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7		2767		0.988772	0.000860	19		0.999000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8		1606		0.992991	0.000586	51		0.980000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9		1011		0.995647	0.000405	127		0.929000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10		585		0.997184	0.000276	132		0.802000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11		391		0.998211	0.000194	172		0.670000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12		236		0.998831	0.000133	146		0.498000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13		164		0.999262	0.000093	107		0.352000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14		98		0.999519	0.000063	78		0.245000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15		69		0.999701	0.000043	61		0.167000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16		37		0.999798	0.000029	30		0.106000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17		22		0.999856	0.000020	22		0.076000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18		22		0.999913	0.000015	21		0.054000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19		11		0.999942	0.000010	11		0.033000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20		7		0.999961	0.000007	7		0.022000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21		5		0.999974	0.000005	5		0.015000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22		5		0.999987	0.000003	5		0.010000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23		4		0.999997	0.000002	4		0.005000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24		1		1.000000	0.000000	1		0.001000</a:t>
            </a:r>
          </a:p>
        </p:txBody>
      </p:sp>
      <p:sp>
        <p:nvSpPr>
          <p:cNvPr id="1018886" name="Rectangle 6"/>
          <p:cNvSpPr>
            <a:spLocks noChangeArrowheads="1"/>
          </p:cNvSpPr>
          <p:nvPr/>
        </p:nvSpPr>
        <p:spPr bwMode="auto">
          <a:xfrm>
            <a:off x="5786438" y="908050"/>
            <a:ext cx="79216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18887" name="Rectangle 7"/>
          <p:cNvSpPr>
            <a:spLocks noChangeArrowheads="1"/>
          </p:cNvSpPr>
          <p:nvPr/>
        </p:nvSpPr>
        <p:spPr bwMode="auto">
          <a:xfrm>
            <a:off x="314325" y="908050"/>
            <a:ext cx="7921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18888" name="Rectangle 8"/>
          <p:cNvSpPr>
            <a:spLocks noChangeArrowheads="1"/>
          </p:cNvSpPr>
          <p:nvPr/>
        </p:nvSpPr>
        <p:spPr bwMode="auto">
          <a:xfrm>
            <a:off x="314325" y="4941888"/>
            <a:ext cx="8353425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856564"/>
      </p:ext>
    </p:extLst>
  </p:cSld>
  <p:clrMapOvr>
    <a:masterClrMapping/>
  </p:clrMapOvr>
  <p:transition xmlns:p14="http://schemas.microsoft.com/office/powerpoint/2010/main" advTm="152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8886" grpId="0" animBg="1"/>
      <p:bldP spid="1018887" grpId="0" animBg="1"/>
      <p:bldP spid="101888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44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916" y="6309320"/>
            <a:ext cx="307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et al., 2009. </a:t>
            </a:r>
            <a:r>
              <a:rPr lang="en-US" dirty="0" err="1" smtClean="0"/>
              <a:t>Neuroimage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Threshold-Free Cluster </a:t>
            </a: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Enhancement (TFCE)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8610"/>
            <a:ext cx="9144000" cy="44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75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45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624" y="6309320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Winkler et al., 2016. </a:t>
            </a:r>
            <a:r>
              <a:rPr lang="en-US" dirty="0" err="1" smtClean="0"/>
              <a:t>Neuroimage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144" y="1196752"/>
            <a:ext cx="5834697" cy="503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0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46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32" y="1988840"/>
            <a:ext cx="9144000" cy="2708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309320"/>
            <a:ext cx="264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Eklund</a:t>
            </a:r>
            <a:r>
              <a:rPr lang="en-US" dirty="0" smtClean="0"/>
              <a:t> et al., 2016. PNAS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Multiple Comparison Correction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69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47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309320"/>
            <a:ext cx="264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Eklund</a:t>
            </a:r>
            <a:r>
              <a:rPr lang="en-US" dirty="0" smtClean="0"/>
              <a:t> et al., 2016. PNAS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46575"/>
            <a:ext cx="8338048" cy="530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609708"/>
            <a:ext cx="3848720" cy="31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16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48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1" y="630932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Cox et al., 2016. </a:t>
            </a:r>
            <a:r>
              <a:rPr lang="en-US" dirty="0" err="1"/>
              <a:t>bioRxiv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72202"/>
            <a:ext cx="6192688" cy="1844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12" y="836712"/>
            <a:ext cx="7164288" cy="52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970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988840"/>
            <a:ext cx="4675872" cy="3171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49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1" y="630932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Cox et al., 2016. </a:t>
            </a:r>
            <a:r>
              <a:rPr lang="en-US" dirty="0" err="1"/>
              <a:t>bioRxiv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916832"/>
            <a:ext cx="449785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007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One-Sample T-Test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9512" y="6237312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02" y="1556792"/>
            <a:ext cx="3999994" cy="4032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1548629"/>
            <a:ext cx="4032448" cy="4040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808850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50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1" y="630932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Cox et al., 2016. </a:t>
            </a:r>
            <a:r>
              <a:rPr lang="en-US" dirty="0" err="1"/>
              <a:t>bioRxiv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56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463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3556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51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" y="1281289"/>
            <a:ext cx="9144000" cy="4523975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00192" y="4593657"/>
            <a:ext cx="151216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6742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1"/>
            <a:ext cx="7992888" cy="4096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52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02128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Based </a:t>
            </a:r>
            <a:r>
              <a:rPr lang="en-US" dirty="0"/>
              <a:t>on PALM: Winkler, A.M., Ridgway, G.R., </a:t>
            </a:r>
            <a:r>
              <a:rPr lang="en-US" dirty="0" err="1"/>
              <a:t>Douaud</a:t>
            </a:r>
            <a:r>
              <a:rPr lang="en-US" dirty="0"/>
              <a:t>, G., Nichols, T.E., Smith, S.M., 2016. Faster permutation inference in brain imaging. </a:t>
            </a:r>
            <a:r>
              <a:rPr lang="en-US" dirty="0" err="1"/>
              <a:t>Neuroimage</a:t>
            </a:r>
            <a:r>
              <a:rPr lang="en-US" dirty="0"/>
              <a:t> 141, 502-516.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971600" y="2276872"/>
            <a:ext cx="7200800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043608" y="2924944"/>
            <a:ext cx="230425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779912" y="2924944"/>
            <a:ext cx="4392488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115616" y="3501008"/>
            <a:ext cx="1152128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364088" y="3501008"/>
            <a:ext cx="158417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347864" y="3429000"/>
            <a:ext cx="1440160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237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764704"/>
            <a:ext cx="10032604" cy="6301470"/>
          </a:xfrm>
          <a:prstGeom prst="rect">
            <a:avLst/>
          </a:prstGeom>
        </p:spPr>
      </p:pic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53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02128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Based </a:t>
            </a:r>
            <a:r>
              <a:rPr lang="en-US" dirty="0"/>
              <a:t>on PALM: Winkler, A.M., Ridgway, G.R., </a:t>
            </a:r>
            <a:r>
              <a:rPr lang="en-US" dirty="0" err="1"/>
              <a:t>Douaud</a:t>
            </a:r>
            <a:r>
              <a:rPr lang="en-US" dirty="0"/>
              <a:t>, G., Nichols, T.E., Smith, S.M., 2016. Faster permutation inference in brain imaging. </a:t>
            </a:r>
            <a:r>
              <a:rPr lang="en-US" dirty="0" err="1"/>
              <a:t>Neuroimage</a:t>
            </a:r>
            <a:r>
              <a:rPr lang="en-US" dirty="0"/>
              <a:t> 141, 502-516.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419872" y="3789040"/>
            <a:ext cx="4680520" cy="187220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1132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54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02128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Based </a:t>
            </a:r>
            <a:r>
              <a:rPr lang="en-US" dirty="0"/>
              <a:t>on PALM: Winkler, A.M., Ridgway, G.R., </a:t>
            </a:r>
            <a:r>
              <a:rPr lang="en-US" dirty="0" err="1"/>
              <a:t>Douaud</a:t>
            </a:r>
            <a:r>
              <a:rPr lang="en-US" dirty="0"/>
              <a:t>, G., Nichols, T.E., Smith, S.M., 2016. Faster permutation inference in brain imaging. </a:t>
            </a:r>
            <a:r>
              <a:rPr lang="en-US" dirty="0" err="1"/>
              <a:t>Neuroimage</a:t>
            </a:r>
            <a:r>
              <a:rPr lang="en-US" dirty="0"/>
              <a:t> 141, 502-516.</a:t>
            </a: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340768"/>
            <a:ext cx="716609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81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55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268760"/>
            <a:ext cx="828092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dirty="0" smtClean="0"/>
              <a:t>_</a:t>
            </a:r>
            <a:r>
              <a:rPr lang="en-US" dirty="0" err="1" smtClean="0"/>
              <a:t>vox_tstat.nii</a:t>
            </a:r>
            <a:r>
              <a:rPr lang="en-US" dirty="0" smtClean="0"/>
              <a:t> </a:t>
            </a:r>
            <a:r>
              <a:rPr lang="en-US" dirty="0"/>
              <a:t>is the T value of a voxel</a:t>
            </a:r>
            <a:r>
              <a:rPr lang="en-US" dirty="0" smtClean="0"/>
              <a:t>.</a:t>
            </a:r>
            <a:endParaRPr lang="en-US" dirty="0"/>
          </a:p>
          <a:p>
            <a:pPr marL="342900" indent="-342900" algn="l">
              <a:buAutoNum type="arabicPeriod"/>
            </a:pPr>
            <a:r>
              <a:rPr lang="en-US" dirty="0" smtClean="0"/>
              <a:t> </a:t>
            </a:r>
            <a:r>
              <a:rPr lang="en-US" dirty="0"/>
              <a:t>_</a:t>
            </a:r>
            <a:r>
              <a:rPr lang="en-US" dirty="0" err="1"/>
              <a:t>vox_tstat_uncp.nii</a:t>
            </a:r>
            <a:r>
              <a:rPr lang="en-US" dirty="0"/>
              <a:t> is the p value corresponds to the rank of the observed T value within the permutations FOR A GIVEN VOXEL (the null distribution is the permuted T values of that given voxel). </a:t>
            </a:r>
            <a:r>
              <a:rPr lang="en-US" dirty="0" smtClean="0"/>
              <a:t>Computing </a:t>
            </a:r>
            <a:r>
              <a:rPr lang="en-US" dirty="0"/>
              <a:t>the rank is one of the ways in which the p-value can be obtained (it's then divided by the number of permutations)</a:t>
            </a:r>
            <a:r>
              <a:rPr lang="en-US" dirty="0" smtClean="0"/>
              <a:t>.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_</a:t>
            </a:r>
            <a:r>
              <a:rPr lang="en-US" dirty="0" err="1" smtClean="0"/>
              <a:t>vox_tstat_fwep.nii</a:t>
            </a:r>
            <a:r>
              <a:rPr lang="en-US" dirty="0" smtClean="0"/>
              <a:t> </a:t>
            </a:r>
            <a:r>
              <a:rPr lang="en-US" dirty="0"/>
              <a:t>is the p value corresponds to the rank of the observed T value within the permutations of maximum T values across all the voxels (the null distribution is composed by the maximum T value across all the voxels for each permutation</a:t>
            </a:r>
            <a:r>
              <a:rPr lang="en-US" dirty="0" smtClean="0"/>
              <a:t>). For </a:t>
            </a:r>
            <a:r>
              <a:rPr lang="en-US" dirty="0"/>
              <a:t>the corrected, the distribution of the maximum is used as reference, and the rank (or </a:t>
            </a:r>
            <a:r>
              <a:rPr lang="en-US" dirty="0" err="1"/>
              <a:t>quantile</a:t>
            </a:r>
            <a:r>
              <a:rPr lang="en-US" dirty="0"/>
              <a:t>) of a given voxel in relation to that distribution is used to obtain p-values. </a:t>
            </a:r>
            <a:endParaRPr lang="en-US" dirty="0" smtClean="0"/>
          </a:p>
          <a:p>
            <a:pPr marL="342900" indent="-342900" algn="l">
              <a:buAutoNum type="arabicPeriod" startAt="3"/>
            </a:pPr>
            <a:r>
              <a:rPr lang="en-US" dirty="0" smtClean="0"/>
              <a:t>_</a:t>
            </a:r>
            <a:r>
              <a:rPr lang="en-US" dirty="0" err="1" smtClean="0"/>
              <a:t>clustere_tstat.nii</a:t>
            </a:r>
            <a:r>
              <a:rPr lang="en-US" dirty="0" smtClean="0"/>
              <a:t> </a:t>
            </a:r>
            <a:r>
              <a:rPr lang="en-US" dirty="0"/>
              <a:t>is simply the size (in voxels) of the cluster. This number acts as the test statistic. </a:t>
            </a:r>
          </a:p>
          <a:p>
            <a:pPr marL="342900" indent="-342900" algn="l">
              <a:buAutoNum type="arabicPeriod" startAt="3"/>
            </a:pPr>
            <a:r>
              <a:rPr lang="en-US" dirty="0" smtClean="0"/>
              <a:t> _</a:t>
            </a:r>
            <a:r>
              <a:rPr lang="en-US" dirty="0" err="1" smtClean="0"/>
              <a:t>clustere_tstat_fwep.nii</a:t>
            </a:r>
            <a:r>
              <a:rPr lang="en-US" dirty="0"/>
              <a:t>: p-values computed in the same way as 3, i.e., using the distribution of the maximum cluster size</a:t>
            </a:r>
            <a:r>
              <a:rPr lang="en-US" dirty="0" smtClean="0"/>
              <a:t>.</a:t>
            </a:r>
          </a:p>
          <a:p>
            <a:pPr marL="342900" indent="-342900" algn="l">
              <a:buAutoNum type="arabicPeriod" startAt="3"/>
            </a:pPr>
            <a:r>
              <a:rPr lang="en-US" dirty="0"/>
              <a:t>The TFCE maps are similar to </a:t>
            </a:r>
            <a:r>
              <a:rPr lang="en-US" dirty="0" smtClean="0"/>
              <a:t>Points 1, 2 and 3.</a:t>
            </a:r>
            <a:endParaRPr lang="en-US" dirty="0"/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53190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56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6" y="116632"/>
            <a:ext cx="9004656" cy="6858000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508104" y="2780928"/>
            <a:ext cx="2088232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475656" y="908720"/>
            <a:ext cx="1440160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2232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561" y="1340768"/>
            <a:ext cx="10301411" cy="4464496"/>
          </a:xfrm>
          <a:prstGeom prst="rect">
            <a:avLst/>
          </a:prstGeom>
        </p:spPr>
      </p:pic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57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915816" y="3140968"/>
            <a:ext cx="2880320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436096" y="2636912"/>
            <a:ext cx="194421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96342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58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8" y="99392"/>
            <a:ext cx="9004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87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1151632" y="1649799"/>
            <a:ext cx="8316912" cy="20672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  Statistical </a:t>
            </a: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44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3356992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31840"/>
      </p:ext>
    </p:extLst>
  </p:cSld>
  <p:clrMapOvr>
    <a:masterClrMapping/>
  </p:clrMapOvr>
  <p:transition xmlns:p14="http://schemas.microsoft.com/office/powerpoint/2010/main" advTm="1664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536" y="1412776"/>
            <a:ext cx="9730672" cy="4824536"/>
          </a:xfrm>
          <a:prstGeom prst="rect">
            <a:avLst/>
          </a:prstGeom>
        </p:spPr>
      </p:pic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6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One-Sample T-Test</a:t>
            </a:r>
          </a:p>
        </p:txBody>
      </p:sp>
      <p:sp>
        <p:nvSpPr>
          <p:cNvPr id="1029125" name="Rectangle 5"/>
          <p:cNvSpPr>
            <a:spLocks noChangeArrowheads="1"/>
          </p:cNvSpPr>
          <p:nvPr/>
        </p:nvSpPr>
        <p:spPr bwMode="auto">
          <a:xfrm>
            <a:off x="2339752" y="3861049"/>
            <a:ext cx="720080" cy="2160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26" name="Rectangle 6"/>
          <p:cNvSpPr>
            <a:spLocks noChangeArrowheads="1"/>
          </p:cNvSpPr>
          <p:nvPr/>
        </p:nvSpPr>
        <p:spPr bwMode="auto">
          <a:xfrm>
            <a:off x="323528" y="5517232"/>
            <a:ext cx="26289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0 for z* images</a:t>
            </a:r>
          </a:p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1 for m* images</a:t>
            </a:r>
          </a:p>
        </p:txBody>
      </p:sp>
      <p:sp>
        <p:nvSpPr>
          <p:cNvPr id="1029127" name="Rectangle 7"/>
          <p:cNvSpPr>
            <a:spLocks noChangeArrowheads="1"/>
          </p:cNvSpPr>
          <p:nvPr/>
        </p:nvSpPr>
        <p:spPr bwMode="auto">
          <a:xfrm>
            <a:off x="467544" y="3789040"/>
            <a:ext cx="1223963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28" name="Rectangle 8"/>
          <p:cNvSpPr>
            <a:spLocks noChangeArrowheads="1"/>
          </p:cNvSpPr>
          <p:nvPr/>
        </p:nvSpPr>
        <p:spPr bwMode="auto">
          <a:xfrm>
            <a:off x="3275856" y="5589240"/>
            <a:ext cx="25209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T Statistic Image</a:t>
            </a:r>
          </a:p>
        </p:txBody>
      </p:sp>
      <p:sp>
        <p:nvSpPr>
          <p:cNvPr id="1029129" name="Rectangle 9"/>
          <p:cNvSpPr>
            <a:spLocks noChangeArrowheads="1"/>
          </p:cNvSpPr>
          <p:nvPr/>
        </p:nvSpPr>
        <p:spPr bwMode="auto">
          <a:xfrm>
            <a:off x="3419872" y="4941168"/>
            <a:ext cx="1152525" cy="433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30" name="Rectangle 10"/>
          <p:cNvSpPr>
            <a:spLocks noChangeArrowheads="1"/>
          </p:cNvSpPr>
          <p:nvPr/>
        </p:nvSpPr>
        <p:spPr bwMode="auto">
          <a:xfrm>
            <a:off x="3419872" y="4365104"/>
            <a:ext cx="518457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31" name="Rectangle 11"/>
          <p:cNvSpPr>
            <a:spLocks noChangeArrowheads="1"/>
          </p:cNvSpPr>
          <p:nvPr/>
        </p:nvSpPr>
        <p:spPr bwMode="auto">
          <a:xfrm>
            <a:off x="6948264" y="5517232"/>
            <a:ext cx="18732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sz="2000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Group Mask</a:t>
            </a:r>
          </a:p>
        </p:txBody>
      </p:sp>
      <p:sp>
        <p:nvSpPr>
          <p:cNvPr id="1029136" name="Rectangle 16"/>
          <p:cNvSpPr>
            <a:spLocks noChangeArrowheads="1"/>
          </p:cNvSpPr>
          <p:nvPr/>
        </p:nvSpPr>
        <p:spPr bwMode="auto">
          <a:xfrm>
            <a:off x="395536" y="2420888"/>
            <a:ext cx="2735263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37" name="Rectangle 17"/>
          <p:cNvSpPr>
            <a:spLocks noChangeArrowheads="1"/>
          </p:cNvSpPr>
          <p:nvPr/>
        </p:nvSpPr>
        <p:spPr bwMode="auto">
          <a:xfrm>
            <a:off x="3419872" y="4581128"/>
            <a:ext cx="5184576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517023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5" grpId="0" animBg="1"/>
      <p:bldP spid="1029125" grpId="1" animBg="1"/>
      <p:bldP spid="1029126" grpId="0"/>
      <p:bldP spid="1029126" grpId="1"/>
      <p:bldP spid="1029127" grpId="0" animBg="1"/>
      <p:bldP spid="1029127" grpId="1" animBg="1"/>
      <p:bldP spid="1029128" grpId="0"/>
      <p:bldP spid="1029129" grpId="0" animBg="1"/>
      <p:bldP spid="1029130" grpId="0" animBg="1"/>
      <p:bldP spid="1029130" grpId="1" animBg="1"/>
      <p:bldP spid="1029131" grpId="0"/>
      <p:bldP spid="1029131" grpId="1"/>
      <p:bldP spid="1029136" grpId="0" animBg="1"/>
      <p:bldP spid="1029136" grpId="1" animBg="1"/>
      <p:bldP spid="1029137" grpId="0" animBg="1"/>
      <p:bldP spid="1029137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-301453"/>
            <a:ext cx="4700558" cy="7690893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522920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931552"/>
      </p:ext>
    </p:extLst>
  </p:cSld>
  <p:clrMapOvr>
    <a:masterClrMapping/>
  </p:clrMapOvr>
  <p:transition xmlns:p14="http://schemas.microsoft.com/office/powerpoint/2010/main" advTm="2237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043709"/>
      </p:ext>
    </p:extLst>
  </p:cSld>
  <p:clrMapOvr>
    <a:masterClrMapping/>
  </p:clrMapOvr>
  <p:transition xmlns:p14="http://schemas.microsoft.com/office/powerpoint/2010/main" advTm="61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62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499992" y="836712"/>
            <a:ext cx="3744416" cy="79208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7584" y="764704"/>
            <a:ext cx="31683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0512955"/>
      </p:ext>
    </p:extLst>
  </p:cSld>
  <p:clrMapOvr>
    <a:masterClrMapping/>
  </p:clrMapOvr>
  <p:transition xmlns:p14="http://schemas.microsoft.com/office/powerpoint/2010/main" advTm="156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 animBg="1"/>
      <p:bldP spid="11" grpId="3" animBg="1"/>
      <p:bldP spid="13" grpId="2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3100"/>
            <a:ext cx="9144000" cy="2951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505601"/>
      </p:ext>
    </p:extLst>
  </p:cSld>
  <p:clrMapOvr>
    <a:masterClrMapping/>
  </p:clrMapOvr>
  <p:transition xmlns:p14="http://schemas.microsoft.com/office/powerpoint/2010/main" advTm="3586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64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5576" y="1268760"/>
            <a:ext cx="3528392" cy="64807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283968" y="1268760"/>
            <a:ext cx="13681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7584" y="1988840"/>
            <a:ext cx="2520280" cy="93610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99592" y="2996952"/>
            <a:ext cx="2232248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396293"/>
      </p:ext>
    </p:extLst>
  </p:cSld>
  <p:clrMapOvr>
    <a:masterClrMapping/>
  </p:clrMapOvr>
  <p:transition xmlns:p14="http://schemas.microsoft.com/office/powerpoint/2010/main" advTm="719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0"/>
            <a:ext cx="7763015" cy="6858000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259632" y="548680"/>
            <a:ext cx="6552728" cy="64807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731988"/>
      </p:ext>
    </p:extLst>
  </p:cSld>
  <p:clrMapOvr>
    <a:masterClrMapping/>
  </p:clrMapOvr>
  <p:transition xmlns:p14="http://schemas.microsoft.com/office/powerpoint/2010/main" advTm="160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66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584" y="3501008"/>
            <a:ext cx="2376264" cy="64807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508104" y="1340768"/>
            <a:ext cx="13681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935353"/>
      </p:ext>
    </p:extLst>
  </p:cSld>
  <p:clrMapOvr>
    <a:masterClrMapping/>
  </p:clrMapOvr>
  <p:transition xmlns:p14="http://schemas.microsoft.com/office/powerpoint/2010/main" advTm="488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31900"/>
            <a:ext cx="7912100" cy="43942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672" y="1988840"/>
            <a:ext cx="5904656" cy="72008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19672" y="2708920"/>
            <a:ext cx="5904656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19672" y="3212976"/>
            <a:ext cx="590465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19672" y="3645024"/>
            <a:ext cx="4320480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40152" y="3645024"/>
            <a:ext cx="1584176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30120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Voxel Z &gt; 2.3,  Cluster P &lt; 0.05,  Two One-Tailed Corrections:</a:t>
            </a:r>
          </a:p>
          <a:p>
            <a:r>
              <a:rPr lang="en-US" dirty="0"/>
              <a:t>e</a:t>
            </a:r>
            <a:r>
              <a:rPr lang="en-US" dirty="0" smtClean="0"/>
              <a:t>quivalent to</a:t>
            </a:r>
          </a:p>
          <a:p>
            <a:r>
              <a:rPr lang="en-US" dirty="0" smtClean="0"/>
              <a:t>Voxel P &lt; 0.0214, Cluster P &lt; 0.1, Two Tailed.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812313"/>
      </p:ext>
    </p:extLst>
  </p:cSld>
  <p:clrMapOvr>
    <a:masterClrMapping/>
  </p:clrMapOvr>
  <p:transition xmlns:p14="http://schemas.microsoft.com/office/powerpoint/2010/main" advTm="73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525418"/>
      </p:ext>
    </p:extLst>
  </p:cSld>
  <p:clrMapOvr>
    <a:masterClrMapping/>
  </p:clrMapOvr>
  <p:transition xmlns:p14="http://schemas.microsoft.com/office/powerpoint/2010/main" advTm="169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632"/>
            <a:ext cx="6184447" cy="6453336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148064" y="6309320"/>
            <a:ext cx="936104" cy="28803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04664"/>
            <a:ext cx="5734998" cy="4362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910740"/>
      </p:ext>
    </p:extLst>
  </p:cSld>
  <p:clrMapOvr>
    <a:masterClrMapping/>
  </p:clrMapOvr>
  <p:transition xmlns:p14="http://schemas.microsoft.com/office/powerpoint/2010/main" advTm="371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7ADA59BD-17AD-7345-B5DD-9688C4023F82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Two-Sample T-Test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340768"/>
            <a:ext cx="6182900" cy="4824536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79512" y="6453336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32365"/>
      </p:ext>
    </p:extLst>
  </p:cSld>
  <p:clrMapOvr>
    <a:masterClrMapping/>
  </p:clrMapOvr>
  <p:transition xmlns:p14="http://schemas.microsoft.com/office/powerpoint/2010/main" advTm="16235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70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584" y="4005064"/>
            <a:ext cx="1152128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628800"/>
            <a:ext cx="6642100" cy="454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675156"/>
      </p:ext>
    </p:extLst>
  </p:cSld>
  <p:clrMapOvr>
    <a:masterClrMapping/>
  </p:clrMapOvr>
  <p:transition xmlns:p14="http://schemas.microsoft.com/office/powerpoint/2010/main" advTm="192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71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584" y="4365104"/>
            <a:ext cx="2376264" cy="144016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275980"/>
      </p:ext>
    </p:extLst>
  </p:cSld>
  <p:clrMapOvr>
    <a:masterClrMapping/>
  </p:clrMapOvr>
  <p:transition xmlns:p14="http://schemas.microsoft.com/office/powerpoint/2010/main" advTm="118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72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979712" y="4005064"/>
            <a:ext cx="122413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292132"/>
      </p:ext>
    </p:extLst>
  </p:cSld>
  <p:clrMapOvr>
    <a:masterClrMapping/>
  </p:clrMapOvr>
  <p:transition xmlns:p14="http://schemas.microsoft.com/office/powerpoint/2010/main" advTm="25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73</a:t>
            </a:fld>
            <a:endParaRPr lang="en-US" altLang="zh-CN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32656"/>
            <a:ext cx="6205809" cy="6124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391226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74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0"/>
            <a:ext cx="911122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577392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75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200"/>
            <a:ext cx="9144000" cy="6443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940624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76</a:t>
            </a:fld>
            <a:endParaRPr lang="en-US" altLang="zh-CN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55800"/>
            <a:ext cx="9144000" cy="294061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076056" y="2636912"/>
            <a:ext cx="504056" cy="2160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44" y="332656"/>
            <a:ext cx="90046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6672"/>
            <a:ext cx="9144000" cy="6443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1124744"/>
            <a:ext cx="2908507" cy="4305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520734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77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465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487825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78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0"/>
            <a:ext cx="911122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678466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832" y="260648"/>
            <a:ext cx="9004656" cy="6858000"/>
          </a:xfrm>
          <a:prstGeom prst="rect">
            <a:avLst/>
          </a:prstGeom>
        </p:spPr>
      </p:pic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508104" y="2852936"/>
            <a:ext cx="2088232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403648" y="1052736"/>
            <a:ext cx="1440160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05826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1484784"/>
            <a:ext cx="9440204" cy="4680520"/>
          </a:xfrm>
          <a:prstGeom prst="rect">
            <a:avLst/>
          </a:prstGeom>
        </p:spPr>
      </p:pic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7ADA59BD-17AD-7345-B5DD-9688C4023F82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Two-Sample T-Test</a:t>
            </a:r>
          </a:p>
        </p:txBody>
      </p:sp>
      <p:sp>
        <p:nvSpPr>
          <p:cNvPr id="1037316" name="Rectangle 4"/>
          <p:cNvSpPr>
            <a:spLocks noChangeArrowheads="1"/>
          </p:cNvSpPr>
          <p:nvPr/>
        </p:nvSpPr>
        <p:spPr bwMode="auto">
          <a:xfrm>
            <a:off x="2411760" y="3861049"/>
            <a:ext cx="720080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7318" name="Rectangle 6"/>
          <p:cNvSpPr>
            <a:spLocks noChangeArrowheads="1"/>
          </p:cNvSpPr>
          <p:nvPr/>
        </p:nvSpPr>
        <p:spPr bwMode="auto">
          <a:xfrm>
            <a:off x="539552" y="2492896"/>
            <a:ext cx="2520280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7323" name="Rectangle 11"/>
          <p:cNvSpPr>
            <a:spLocks noChangeArrowheads="1"/>
          </p:cNvSpPr>
          <p:nvPr/>
        </p:nvSpPr>
        <p:spPr bwMode="auto">
          <a:xfrm>
            <a:off x="971550" y="6019800"/>
            <a:ext cx="76342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T Statistic Image: positive corresponds to the mean of Group 1 is greater than the mean of Group 2</a:t>
            </a:r>
          </a:p>
        </p:txBody>
      </p:sp>
      <p:sp>
        <p:nvSpPr>
          <p:cNvPr id="1037324" name="Rectangle 12"/>
          <p:cNvSpPr>
            <a:spLocks noChangeArrowheads="1"/>
          </p:cNvSpPr>
          <p:nvPr/>
        </p:nvSpPr>
        <p:spPr bwMode="auto">
          <a:xfrm>
            <a:off x="3491880" y="4941168"/>
            <a:ext cx="1008063" cy="287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056996"/>
      </p:ext>
    </p:extLst>
  </p:cSld>
  <p:clrMapOvr>
    <a:masterClrMapping/>
  </p:clrMapOvr>
  <p:transition xmlns:p14="http://schemas.microsoft.com/office/powerpoint/2010/main" advTm="1623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7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7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16" grpId="0" animBg="1"/>
      <p:bldP spid="1037316" grpId="1" animBg="1"/>
      <p:bldP spid="1037318" grpId="0" animBg="1"/>
      <p:bldP spid="1037318" grpId="1" animBg="1"/>
      <p:bldP spid="1037323" grpId="0"/>
      <p:bldP spid="103732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1340768"/>
            <a:ext cx="10081120" cy="4369025"/>
          </a:xfrm>
          <a:prstGeom prst="rect">
            <a:avLst/>
          </a:prstGeom>
        </p:spPr>
      </p:pic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80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915816" y="3140968"/>
            <a:ext cx="2880320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436096" y="2636912"/>
            <a:ext cx="194421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36166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81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0"/>
            <a:ext cx="9004656" cy="6858000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804248" y="1412776"/>
            <a:ext cx="1800200" cy="136815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843808" y="1412776"/>
            <a:ext cx="648072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4153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82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116632"/>
            <a:ext cx="9111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05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83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27088" y="2286000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Further questions:</a:t>
            </a:r>
            <a:endParaRPr kumimoji="1" lang="en-US" altLang="zh-CN" sz="3200" b="1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18" name="Picture 1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45024"/>
            <a:ext cx="1143000" cy="1143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6911" y="4047455"/>
            <a:ext cx="2803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</a:rPr>
              <a:t>http://</a:t>
            </a:r>
            <a:r>
              <a:rPr lang="en-US" altLang="zh-CN" sz="2400" dirty="0" err="1">
                <a:solidFill>
                  <a:srgbClr val="FFFFFF"/>
                </a:solidFill>
              </a:rPr>
              <a:t>rfmri.org</a:t>
            </a:r>
            <a:r>
              <a:rPr lang="en-US" altLang="zh-CN" sz="2400" dirty="0">
                <a:solidFill>
                  <a:srgbClr val="FFFFFF"/>
                </a:solidFill>
              </a:rPr>
              <a:t>/</a:t>
            </a:r>
            <a:r>
              <a:rPr lang="en-US" altLang="zh-CN" sz="2400" dirty="0" err="1" smtClean="0">
                <a:solidFill>
                  <a:srgbClr val="FFFFFF"/>
                </a:solidFill>
              </a:rPr>
              <a:t>dpabi</a:t>
            </a:r>
            <a:endParaRPr lang="en-US" altLang="zh-CN" sz="24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2306" y="4725144"/>
            <a:ext cx="229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Snell Roundhand"/>
                <a:ea typeface="헤드라인A"/>
                <a:cs typeface="Snell Roundhand"/>
              </a:rPr>
              <a:t>The R-fMRI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029937"/>
      </p:ext>
    </p:extLst>
  </p:cSld>
  <p:clrMapOvr>
    <a:masterClrMapping/>
  </p:clrMapOvr>
  <p:transition xmlns:p14="http://schemas.microsoft.com/office/powerpoint/2010/main" advTm="51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Acknowledgments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267744" y="5181967"/>
            <a:ext cx="5400600" cy="15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Funding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National Natural Science Foundation of China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Chinese Academy of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Sciences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4660" y="44711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16214" y="2642329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Child Mind 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Michael P.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Milham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16016" y="1677575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NYU Child Study Center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F. Xavier Castellanos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71600" y="1662867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Chinese Academy of Sciences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Xi-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Nian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Zuo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71600" y="2699629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Hangzhou Normal University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Yu-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Feng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Zang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71600" y="3679091"/>
            <a:ext cx="3672210" cy="119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Beijing Normal </a:t>
            </a: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University </a:t>
            </a:r>
            <a:endParaRPr lang="en-US" sz="2000" b="1" dirty="0" smtClean="0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Yong He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FFFFFF"/>
                </a:solidFill>
              </a:rPr>
              <a:t>Xin</a:t>
            </a:r>
            <a:r>
              <a:rPr lang="en-US" sz="2000" dirty="0">
                <a:solidFill>
                  <a:srgbClr val="FFFFFF"/>
                </a:solidFill>
              </a:rPr>
              <a:t>-Di Wang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79679"/>
      </p:ext>
    </p:extLst>
  </p:cSld>
  <p:clrMapOvr>
    <a:masterClrMapping/>
  </p:clrMapOvr>
  <p:transition xmlns:p14="http://schemas.microsoft.com/office/powerpoint/2010/main" advTm="417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F5E3C9-4173-2B4E-A6F6-4C3F51BF4516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>
                <a:solidFill>
                  <a:srgbClr val="FFFF00"/>
                </a:solidFill>
                <a:latin typeface="Arial Black" charset="0"/>
                <a:ea typeface="宋体" charset="0"/>
                <a:cs typeface="宋体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694261123"/>
      </p:ext>
    </p:extLst>
  </p:cSld>
  <p:clrMapOvr>
    <a:masterClrMapping/>
  </p:clrMapOvr>
  <p:transition xmlns:p14="http://schemas.microsoft.com/office/powerpoint/2010/main" advTm="753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1484784"/>
            <a:ext cx="9324528" cy="4613291"/>
          </a:xfrm>
          <a:prstGeom prst="rect">
            <a:avLst/>
          </a:prstGeom>
        </p:spPr>
      </p:pic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488BD75-A5CC-9B4C-95FF-AFEB676C3969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9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Two-Sample T-Test</a:t>
            </a:r>
          </a:p>
        </p:txBody>
      </p:sp>
      <p:sp>
        <p:nvSpPr>
          <p:cNvPr id="1035269" name="Rectangle 5"/>
          <p:cNvSpPr>
            <a:spLocks noChangeArrowheads="1"/>
          </p:cNvSpPr>
          <p:nvPr/>
        </p:nvSpPr>
        <p:spPr bwMode="auto">
          <a:xfrm>
            <a:off x="250825" y="5805488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Two-Sample T-Test with covariates: e.g. gray matter proportion images (</a:t>
            </a:r>
            <a:r>
              <a:rPr lang="fr-FR" altLang="zh-CN">
                <a:solidFill>
                  <a:schemeClr val="tx2"/>
                </a:solidFill>
                <a:latin typeface="Verdana" charset="0"/>
              </a:rPr>
              <a:t>Oakes et al., 2007, Neuroimage</a:t>
            </a:r>
            <a:r>
              <a:rPr lang="en-US" altLang="zh-CN">
                <a:solidFill>
                  <a:schemeClr val="tx2"/>
                </a:solidFill>
                <a:latin typeface="Verdana" charset="0"/>
              </a:rPr>
              <a:t>)</a:t>
            </a:r>
          </a:p>
        </p:txBody>
      </p:sp>
      <p:sp>
        <p:nvSpPr>
          <p:cNvPr id="1035270" name="Rectangle 6"/>
          <p:cNvSpPr>
            <a:spLocks noChangeArrowheads="1"/>
          </p:cNvSpPr>
          <p:nvPr/>
        </p:nvSpPr>
        <p:spPr bwMode="auto">
          <a:xfrm>
            <a:off x="5004049" y="3789040"/>
            <a:ext cx="7920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5271" name="Rectangle 7"/>
          <p:cNvSpPr>
            <a:spLocks noChangeArrowheads="1"/>
          </p:cNvSpPr>
          <p:nvPr/>
        </p:nvSpPr>
        <p:spPr bwMode="auto">
          <a:xfrm>
            <a:off x="2339975" y="6165304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Other covariate can be also specified as text files. (E.g. </a:t>
            </a:r>
            <a:r>
              <a:rPr lang="en-US" altLang="zh-CN" dirty="0" smtClean="0">
                <a:latin typeface="Verdana" charset="0"/>
              </a:rPr>
              <a:t>head motion (mean FD),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age</a:t>
            </a: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,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sex etc</a:t>
            </a: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.)</a:t>
            </a:r>
          </a:p>
        </p:txBody>
      </p:sp>
      <p:sp>
        <p:nvSpPr>
          <p:cNvPr id="1035272" name="Rectangle 8"/>
          <p:cNvSpPr>
            <a:spLocks noChangeArrowheads="1"/>
          </p:cNvSpPr>
          <p:nvPr/>
        </p:nvSpPr>
        <p:spPr bwMode="auto">
          <a:xfrm>
            <a:off x="5868144" y="2276872"/>
            <a:ext cx="2592288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5273" name="Rectangle 9"/>
          <p:cNvSpPr>
            <a:spLocks noChangeArrowheads="1"/>
          </p:cNvSpPr>
          <p:nvPr/>
        </p:nvSpPr>
        <p:spPr bwMode="auto">
          <a:xfrm>
            <a:off x="3131840" y="2492896"/>
            <a:ext cx="259228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323850" y="6092825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Please make sure the correspondence between the group images and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the </a:t>
            </a: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covariate images: </a:t>
            </a:r>
            <a:r>
              <a:rPr lang="en-US" altLang="zh-CN" dirty="0">
                <a:solidFill>
                  <a:srgbClr val="FFFF00"/>
                </a:solidFill>
                <a:latin typeface="Verdana" charset="0"/>
              </a:rPr>
              <a:t>order and voxel size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5445224"/>
            <a:ext cx="4114800" cy="49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700747"/>
      </p:ext>
    </p:extLst>
  </p:cSld>
  <p:clrMapOvr>
    <a:masterClrMapping/>
  </p:clrMapOvr>
  <p:transition xmlns:p14="http://schemas.microsoft.com/office/powerpoint/2010/main" advTm="4883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9" grpId="0"/>
      <p:bldP spid="1035269" grpId="1"/>
      <p:bldP spid="1035270" grpId="0" animBg="1"/>
      <p:bldP spid="1035270" grpId="1" animBg="1"/>
      <p:bldP spid="1035271" grpId="0"/>
      <p:bldP spid="1035272" grpId="0" animBg="1"/>
      <p:bldP spid="1035273" grpId="0" animBg="1"/>
      <p:bldP spid="1035273" grpId="1" animBg="1"/>
      <p:bldP spid="1035279" grpId="0"/>
      <p:bldP spid="103527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1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13.2|0.9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13.2|0.9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9|24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4|6.3|6|2.5|0.9|2.8|2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4|6.3|6|2.5|0.9|2.8|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.6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3.4|16.5|8.6|5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0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3|22|12.3|5.8|9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1|22|38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1.9|2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8|0.7|0.6|0.7|0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4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7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7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.9|17.9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13.8"/>
</p:tagLst>
</file>

<file path=ppt/theme/theme1.xml><?xml version="1.0" encoding="utf-8"?>
<a:theme xmlns:a="http://schemas.openxmlformats.org/drawingml/2006/main" name="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32099</TotalTime>
  <Words>1940</Words>
  <Application>Microsoft Macintosh PowerPoint</Application>
  <PresentationFormat>On-screen Show (4:3)</PresentationFormat>
  <Paragraphs>400</Paragraphs>
  <Slides>85</Slides>
  <Notes>82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137TGp_tech_dark_v2</vt:lpstr>
      <vt:lpstr>6_137TGp_tech_dark_v2</vt:lpstr>
      <vt:lpstr>1_137TGp_tech_dark_v2</vt:lpstr>
      <vt:lpstr>7_137TGp_tech_dark_v2</vt:lpstr>
      <vt:lpstr>DPABI: Statistical Analysis and Results Viewing</vt:lpstr>
      <vt:lpstr>Outline</vt:lpstr>
      <vt:lpstr>PowerPoint Presentation</vt:lpstr>
      <vt:lpstr>Statistical Analysis</vt:lpstr>
      <vt:lpstr>One-Sample T-Test</vt:lpstr>
      <vt:lpstr>One-Sample T-Test</vt:lpstr>
      <vt:lpstr>Two-Sample T-Test</vt:lpstr>
      <vt:lpstr>Two-Sample T-Test</vt:lpstr>
      <vt:lpstr>Two-Sample T-Test</vt:lpstr>
      <vt:lpstr>Paired T-Test</vt:lpstr>
      <vt:lpstr>Paired T-Test</vt:lpstr>
      <vt:lpstr>ANOVA or ANCOVA</vt:lpstr>
      <vt:lpstr>ANOVA or ANCOVA</vt:lpstr>
      <vt:lpstr>ANOVA or ANCOVA</vt:lpstr>
      <vt:lpstr>ANOVA or ANCOVA</vt:lpstr>
      <vt:lpstr>ANOVA or ANCOVA</vt:lpstr>
      <vt:lpstr>Correlation Analysis</vt:lpstr>
      <vt:lpstr>Correlation Analysis</vt:lpstr>
      <vt:lpstr>Mixed Effect Analysis</vt:lpstr>
      <vt:lpstr>Mixed Effect Analysis</vt:lpstr>
      <vt:lpstr>Mixed Effect Analysis</vt:lpstr>
      <vt:lpstr>Statistical Analysis</vt:lpstr>
      <vt:lpstr>Attention!!!</vt:lpstr>
      <vt:lpstr>Statistical Analysis</vt:lpstr>
      <vt:lpstr>Statistical Analysis</vt:lpstr>
      <vt:lpstr>Statistical Analysis</vt:lpstr>
      <vt:lpstr>Statistical Analysis</vt:lpstr>
      <vt:lpstr>Statistical Analysis</vt:lpstr>
      <vt:lpstr>Multiple Comparison Correction</vt:lpstr>
      <vt:lpstr>Multiple Comparison Correction</vt:lpstr>
      <vt:lpstr>Multiple Comparison Correction</vt:lpstr>
      <vt:lpstr>Multiple Comparisons</vt:lpstr>
      <vt:lpstr>Bonferroni correction: p=0.05/5=0.01</vt:lpstr>
      <vt:lpstr>Multiple Comparisons</vt:lpstr>
      <vt:lpstr>FDR Theory</vt:lpstr>
      <vt:lpstr>FDR Theory</vt:lpstr>
      <vt:lpstr>FDR in REST</vt:lpstr>
      <vt:lpstr>FDR</vt:lpstr>
      <vt:lpstr>Multiple Comparisons</vt:lpstr>
      <vt:lpstr>PowerPoint Presentation</vt:lpstr>
      <vt:lpstr>PowerPoint Presentation</vt:lpstr>
      <vt:lpstr>PowerPoint Presentation</vt:lpstr>
      <vt:lpstr>PowerPoint Presentation</vt:lpstr>
      <vt:lpstr>Threshold-Free Cluster Enhancement (TFCE)</vt:lpstr>
      <vt:lpstr>Permutation Test</vt:lpstr>
      <vt:lpstr>Multiple Comparison Correction</vt:lpstr>
      <vt:lpstr>PowerPoint Presentation</vt:lpstr>
      <vt:lpstr>PowerPoint Presentation</vt:lpstr>
      <vt:lpstr>PowerPoint Presentation</vt:lpstr>
      <vt:lpstr>PowerPoint Presentation</vt:lpstr>
      <vt:lpstr>Permutation Test</vt:lpstr>
      <vt:lpstr>Permutation Test</vt:lpstr>
      <vt:lpstr>Permutation Test</vt:lpstr>
      <vt:lpstr>Permutation Test</vt:lpstr>
      <vt:lpstr>Permutation Test</vt:lpstr>
      <vt:lpstr>Permutation Test</vt:lpstr>
      <vt:lpstr>Permutation Test</vt:lpstr>
      <vt:lpstr>Permutation Test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Permutation Test</vt:lpstr>
      <vt:lpstr>PowerPoint Presentation</vt:lpstr>
      <vt:lpstr>PowerPoint Presentation</vt:lpstr>
      <vt:lpstr>Further Help</vt:lpstr>
      <vt:lpstr>Acknowledgments</vt:lpstr>
      <vt:lpstr>Thanks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Processing Demo of Resting-State fMRI</dc:title>
  <dc:creator>YAN Chao-Gan</dc:creator>
  <cp:lastModifiedBy>Chao-Gan Yan</cp:lastModifiedBy>
  <cp:revision>3797</cp:revision>
  <dcterms:created xsi:type="dcterms:W3CDTF">2011-10-28T16:55:06Z</dcterms:created>
  <dcterms:modified xsi:type="dcterms:W3CDTF">2016-12-20T11:25:26Z</dcterms:modified>
</cp:coreProperties>
</file>